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66"/>
  </p:notesMasterIdLst>
  <p:handoutMasterIdLst>
    <p:handoutMasterId r:id="rId67"/>
  </p:handoutMasterIdLst>
  <p:sldIdLst>
    <p:sldId id="279" r:id="rId2"/>
    <p:sldId id="284" r:id="rId3"/>
    <p:sldId id="346" r:id="rId4"/>
    <p:sldId id="347" r:id="rId5"/>
    <p:sldId id="349" r:id="rId6"/>
    <p:sldId id="350" r:id="rId7"/>
    <p:sldId id="351" r:id="rId8"/>
    <p:sldId id="352" r:id="rId9"/>
    <p:sldId id="353" r:id="rId10"/>
    <p:sldId id="363" r:id="rId11"/>
    <p:sldId id="364" r:id="rId12"/>
    <p:sldId id="365" r:id="rId13"/>
    <p:sldId id="354" r:id="rId14"/>
    <p:sldId id="360" r:id="rId15"/>
    <p:sldId id="356" r:id="rId16"/>
    <p:sldId id="357" r:id="rId17"/>
    <p:sldId id="358" r:id="rId18"/>
    <p:sldId id="359" r:id="rId19"/>
    <p:sldId id="361" r:id="rId20"/>
    <p:sldId id="362" r:id="rId21"/>
    <p:sldId id="337" r:id="rId22"/>
    <p:sldId id="291" r:id="rId23"/>
    <p:sldId id="343" r:id="rId24"/>
    <p:sldId id="292" r:id="rId25"/>
    <p:sldId id="293" r:id="rId26"/>
    <p:sldId id="296" r:id="rId27"/>
    <p:sldId id="297" r:id="rId28"/>
    <p:sldId id="298" r:id="rId29"/>
    <p:sldId id="299" r:id="rId30"/>
    <p:sldId id="300" r:id="rId31"/>
    <p:sldId id="342" r:id="rId32"/>
    <p:sldId id="301" r:id="rId33"/>
    <p:sldId id="302" r:id="rId34"/>
    <p:sldId id="303" r:id="rId35"/>
    <p:sldId id="304" r:id="rId36"/>
    <p:sldId id="305" r:id="rId37"/>
    <p:sldId id="306" r:id="rId38"/>
    <p:sldId id="308" r:id="rId39"/>
    <p:sldId id="334" r:id="rId40"/>
    <p:sldId id="328" r:id="rId41"/>
    <p:sldId id="327" r:id="rId42"/>
    <p:sldId id="329" r:id="rId43"/>
    <p:sldId id="324" r:id="rId44"/>
    <p:sldId id="330" r:id="rId45"/>
    <p:sldId id="332" r:id="rId46"/>
    <p:sldId id="314" r:id="rId47"/>
    <p:sldId id="318" r:id="rId48"/>
    <p:sldId id="320" r:id="rId49"/>
    <p:sldId id="335" r:id="rId50"/>
    <p:sldId id="321" r:id="rId51"/>
    <p:sldId id="322" r:id="rId52"/>
    <p:sldId id="317" r:id="rId53"/>
    <p:sldId id="315" r:id="rId54"/>
    <p:sldId id="309" r:id="rId55"/>
    <p:sldId id="336" r:id="rId56"/>
    <p:sldId id="341" r:id="rId57"/>
    <p:sldId id="331" r:id="rId58"/>
    <p:sldId id="323" r:id="rId59"/>
    <p:sldId id="258" r:id="rId60"/>
    <p:sldId id="311" r:id="rId61"/>
    <p:sldId id="312" r:id="rId62"/>
    <p:sldId id="345" r:id="rId63"/>
    <p:sldId id="340" r:id="rId64"/>
    <p:sldId id="339" r:id="rId65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95103" autoAdjust="0"/>
  </p:normalViewPr>
  <p:slideViewPr>
    <p:cSldViewPr showGuides="1">
      <p:cViewPr varScale="1">
        <p:scale>
          <a:sx n="106" d="100"/>
          <a:sy n="106" d="100"/>
        </p:scale>
        <p:origin x="2394" y="108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05.12.2024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05.12.2024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004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441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691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092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25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339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40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63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51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269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66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313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077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52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701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277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46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78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788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70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558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211.png"/><Relationship Id="rId5" Type="http://schemas.openxmlformats.org/officeDocument/2006/relationships/image" Target="../media/image24.png"/><Relationship Id="rId15" Type="http://schemas.openxmlformats.org/officeDocument/2006/relationships/image" Target="../media/image27.png"/><Relationship Id="rId10" Type="http://schemas.openxmlformats.org/officeDocument/2006/relationships/image" Target="../media/image201.png"/><Relationship Id="rId4" Type="http://schemas.openxmlformats.org/officeDocument/2006/relationships/image" Target="../media/image23.png"/><Relationship Id="rId9" Type="http://schemas.openxmlformats.org/officeDocument/2006/relationships/image" Target="../media/image191.png"/><Relationship Id="rId1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3" Type="http://schemas.openxmlformats.org/officeDocument/2006/relationships/image" Target="../media/image29.png"/><Relationship Id="rId12" Type="http://schemas.openxmlformats.org/officeDocument/2006/relationships/image" Target="../media/image210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200.pn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10" Type="http://schemas.openxmlformats.org/officeDocument/2006/relationships/image" Target="../media/image190.png"/><Relationship Id="rId4" Type="http://schemas.openxmlformats.org/officeDocument/2006/relationships/image" Target="../media/image22.png"/><Relationship Id="rId9" Type="http://schemas.openxmlformats.org/officeDocument/2006/relationships/image" Target="../media/image180.png"/><Relationship Id="rId1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180.png"/><Relationship Id="rId12" Type="http://schemas.openxmlformats.org/officeDocument/2006/relationships/image" Target="../media/image31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30.png"/><Relationship Id="rId5" Type="http://schemas.openxmlformats.org/officeDocument/2006/relationships/image" Target="../media/image23.png"/><Relationship Id="rId15" Type="http://schemas.openxmlformats.org/officeDocument/2006/relationships/image" Target="../media/image35.png"/><Relationship Id="rId10" Type="http://schemas.openxmlformats.org/officeDocument/2006/relationships/image" Target="../media/image210.png"/><Relationship Id="rId4" Type="http://schemas.openxmlformats.org/officeDocument/2006/relationships/image" Target="../media/image22.png"/><Relationship Id="rId9" Type="http://schemas.openxmlformats.org/officeDocument/2006/relationships/image" Target="../media/image200.png"/><Relationship Id="rId1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41.png"/><Relationship Id="rId18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290.png"/><Relationship Id="rId12" Type="http://schemas.openxmlformats.org/officeDocument/2006/relationships/image" Target="../media/image40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30.png"/><Relationship Id="rId5" Type="http://schemas.openxmlformats.org/officeDocument/2006/relationships/image" Target="../media/image23.png"/><Relationship Id="rId15" Type="http://schemas.openxmlformats.org/officeDocument/2006/relationships/image" Target="../media/image35.png"/><Relationship Id="rId10" Type="http://schemas.openxmlformats.org/officeDocument/2006/relationships/image" Target="../media/image41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40.png"/><Relationship Id="rId1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290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30.png"/><Relationship Id="rId5" Type="http://schemas.openxmlformats.org/officeDocument/2006/relationships/image" Target="../media/image23.png"/><Relationship Id="rId1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22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24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400.png"/><Relationship Id="rId5" Type="http://schemas.openxmlformats.org/officeDocument/2006/relationships/image" Target="../media/image22.png"/><Relationship Id="rId10" Type="http://schemas.openxmlformats.org/officeDocument/2006/relationships/image" Target="../media/image390.png"/><Relationship Id="rId4" Type="http://schemas.openxmlformats.org/officeDocument/2006/relationships/image" Target="../media/image29.png"/><Relationship Id="rId9" Type="http://schemas.openxmlformats.org/officeDocument/2006/relationships/image" Target="../media/image380.png"/><Relationship Id="rId1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24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441.png"/><Relationship Id="rId5" Type="http://schemas.openxmlformats.org/officeDocument/2006/relationships/image" Target="../media/image22.png"/><Relationship Id="rId15" Type="http://schemas.openxmlformats.org/officeDocument/2006/relationships/image" Target="../media/image48.png"/><Relationship Id="rId10" Type="http://schemas.openxmlformats.org/officeDocument/2006/relationships/image" Target="../media/image431.png"/><Relationship Id="rId4" Type="http://schemas.openxmlformats.org/officeDocument/2006/relationships/image" Target="../media/image29.png"/><Relationship Id="rId9" Type="http://schemas.openxmlformats.org/officeDocument/2006/relationships/image" Target="../media/image420.png"/><Relationship Id="rId1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24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460.png"/><Relationship Id="rId5" Type="http://schemas.openxmlformats.org/officeDocument/2006/relationships/image" Target="../media/image22.png"/><Relationship Id="rId15" Type="http://schemas.openxmlformats.org/officeDocument/2006/relationships/image" Target="../media/image45.png"/><Relationship Id="rId10" Type="http://schemas.openxmlformats.org/officeDocument/2006/relationships/image" Target="../media/image450.png"/><Relationship Id="rId4" Type="http://schemas.openxmlformats.org/officeDocument/2006/relationships/image" Target="../media/image29.png"/><Relationship Id="rId9" Type="http://schemas.openxmlformats.org/officeDocument/2006/relationships/image" Target="../media/image440.png"/><Relationship Id="rId1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24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460.png"/><Relationship Id="rId5" Type="http://schemas.openxmlformats.org/officeDocument/2006/relationships/image" Target="../media/image22.png"/><Relationship Id="rId15" Type="http://schemas.openxmlformats.org/officeDocument/2006/relationships/image" Target="../media/image51.png"/><Relationship Id="rId10" Type="http://schemas.openxmlformats.org/officeDocument/2006/relationships/image" Target="../media/image450.png"/><Relationship Id="rId4" Type="http://schemas.openxmlformats.org/officeDocument/2006/relationships/image" Target="../media/image29.png"/><Relationship Id="rId9" Type="http://schemas.openxmlformats.org/officeDocument/2006/relationships/image" Target="../media/image440.png"/><Relationship Id="rId1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24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460.png"/><Relationship Id="rId5" Type="http://schemas.openxmlformats.org/officeDocument/2006/relationships/image" Target="../media/image22.png"/><Relationship Id="rId15" Type="http://schemas.openxmlformats.org/officeDocument/2006/relationships/image" Target="../media/image52.png"/><Relationship Id="rId10" Type="http://schemas.openxmlformats.org/officeDocument/2006/relationships/image" Target="../media/image450.png"/><Relationship Id="rId4" Type="http://schemas.openxmlformats.org/officeDocument/2006/relationships/image" Target="../media/image29.png"/><Relationship Id="rId9" Type="http://schemas.openxmlformats.org/officeDocument/2006/relationships/image" Target="../media/image440.png"/><Relationship Id="rId1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24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54.png"/><Relationship Id="rId5" Type="http://schemas.openxmlformats.org/officeDocument/2006/relationships/image" Target="../media/image22.png"/><Relationship Id="rId15" Type="http://schemas.openxmlformats.org/officeDocument/2006/relationships/image" Target="../media/image56.png"/><Relationship Id="rId10" Type="http://schemas.openxmlformats.org/officeDocument/2006/relationships/image" Target="../media/image530.png"/><Relationship Id="rId4" Type="http://schemas.openxmlformats.org/officeDocument/2006/relationships/image" Target="../media/image29.png"/><Relationship Id="rId9" Type="http://schemas.openxmlformats.org/officeDocument/2006/relationships/image" Target="../media/image520.png"/><Relationship Id="rId1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.xml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7.xml"/><Relationship Id="rId7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8.xml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0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79.png"/><Relationship Id="rId9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0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79.png"/><Relationship Id="rId9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0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79.png"/><Relationship Id="rId9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16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16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5235" r="-2" b="2426"/>
          <a:stretch/>
        </p:blipFill>
        <p:spPr>
          <a:xfrm>
            <a:off x="4287217" y="1960009"/>
            <a:ext cx="4500184" cy="3240087"/>
          </a:xfrm>
          <a:prstGeom prst="rect">
            <a:avLst/>
          </a:prstGeom>
        </p:spPr>
      </p:pic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2" name="Rechteck 11"/>
          <p:cNvSpPr>
            <a:spLocks/>
          </p:cNvSpPr>
          <p:nvPr/>
        </p:nvSpPr>
        <p:spPr>
          <a:xfrm>
            <a:off x="446033" y="3120394"/>
            <a:ext cx="2768954" cy="5749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Seminartalk: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F57D834-5C42-19B5-9B27-C41DDF05CEAB}"/>
              </a:ext>
            </a:extLst>
          </p:cNvPr>
          <p:cNvSpPr txBox="1"/>
          <p:nvPr/>
        </p:nvSpPr>
        <p:spPr>
          <a:xfrm>
            <a:off x="7153373" y="5127467"/>
            <a:ext cx="28119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M.Weißenhofer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PRB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110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094427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(2024)</a:t>
            </a:r>
          </a:p>
        </p:txBody>
      </p:sp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561907-CCF7-CA41-CBD7-112261FC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With this new state we can show that the total magnetization compared to before reduced itself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From this Bloch was able to determine the Bloch T^3/2 law</a:t>
            </a:r>
          </a:p>
          <a:p>
            <a:pPr lvl="1"/>
            <a:r>
              <a:rPr lang="en-US" dirty="0"/>
              <a:t>	For this we need to understand why temperature </a:t>
            </a:r>
          </a:p>
          <a:p>
            <a:pPr lvl="1"/>
            <a:r>
              <a:rPr lang="en-US" dirty="0"/>
              <a:t>	excites magnons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describe it as an quasiparticle similar to phonons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CA4EC69-313D-DB13-8E81-268AFB7F21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DB6F034-B421-D809-8916-1231C42C43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00" y="1305601"/>
            <a:ext cx="7246431" cy="424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BFFAC13-188B-17C6-6E68-06999C85BA8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1"/>
            <a:ext cx="8868910" cy="473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525BC47D-9E5F-3772-791F-E82166DD1F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5" y="980728"/>
            <a:ext cx="7129626" cy="5364066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will remember this result and come to it later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 this is a magnon, a single spin excitation.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somehow delocalized.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else do we know ? Spin one -&gt; boson ? For s=0.5 two flips will give the same state again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C4ECEC6-C191-C17A-84EA-CC4C312A0C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8515AC8-8D55-054B-B757-1085005A78B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616" y="3933056"/>
            <a:ext cx="2750476" cy="6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 this is a magnon, a single spin excitation.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how does it behave, how do we treat multiple excitations?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that lets switch to a more profound method HP, but why?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CFC2ED-8DB0-933D-F0A3-6849B1978A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know/expect the magnons to behave like bosons, the problem is the spin operators do not </a:t>
            </a:r>
            <a:r>
              <a:rPr lang="en-US" dirty="0" err="1"/>
              <a:t>fullfill</a:t>
            </a:r>
            <a:r>
              <a:rPr lang="en-US" dirty="0"/>
              <a:t> the boson commutations relations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Need a spin-Boson Transformation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Needs to fulfill (</a:t>
            </a:r>
            <a:r>
              <a:rPr lang="en-US" dirty="0" err="1"/>
              <a:t>i</a:t>
            </a:r>
            <a:r>
              <a:rPr lang="en-US" dirty="0"/>
              <a:t>),(ii),(iii) [Enrico]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Alternative approach would be to solve the 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representation,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</a:t>
            </a:r>
            <a:r>
              <a:rPr lang="en-US" dirty="0" err="1"/>
              <a:t>fulffill</a:t>
            </a:r>
            <a:r>
              <a:rPr lang="en-US" dirty="0"/>
              <a:t> the Boson commutation relations, but is close for small 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See calculation chapter (</a:t>
            </a:r>
            <a:r>
              <a:rPr lang="en-GB" dirty="0"/>
              <a:t>15.2 Quantum Mechanical Treatment of Spin Waves p525)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0B205B-D27F-43F2-1AE7-EA820DBCAF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With this HP framework we found a method that can calculate dispersions of ferromagnets and as you will see in the next year antiferromagnets (and </a:t>
            </a:r>
            <a:r>
              <a:rPr lang="en-US" dirty="0" err="1"/>
              <a:t>altermagnets</a:t>
            </a:r>
            <a:r>
              <a:rPr lang="en-US" dirty="0"/>
              <a:t>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do it for a ferromagnetic system.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See (Spin-Wave Theory Using the Holstein–</a:t>
            </a:r>
            <a:r>
              <a:rPr lang="en-US" dirty="0" err="1"/>
              <a:t>Primakoff</a:t>
            </a:r>
            <a:endParaRPr lang="en-US" dirty="0"/>
          </a:p>
          <a:p>
            <a:pPr lvl="1"/>
            <a:r>
              <a:rPr lang="en-US" dirty="0"/>
              <a:t>Transformation</a:t>
            </a:r>
          </a:p>
          <a:p>
            <a:pPr lvl="1"/>
            <a:r>
              <a:rPr lang="en-US" dirty="0"/>
              <a:t>Franz </a:t>
            </a:r>
            <a:r>
              <a:rPr lang="en-US" dirty="0" err="1"/>
              <a:t>Utermohlen</a:t>
            </a:r>
            <a:r>
              <a:rPr lang="en-US" dirty="0"/>
              <a:t>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921E44E-18F3-F624-C368-1CC8262301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the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this I wrote a little program. @ T=0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why do we not see magnons here 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Because T=0. But we can also excite using the magnetic field.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Maybe discuss Temperature dependence here </a:t>
            </a:r>
          </a:p>
          <a:p>
            <a:pPr lvl="1"/>
            <a:r>
              <a:rPr lang="en-US" dirty="0"/>
              <a:t>Also mention damping and the lack of it in the quantum case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7147B5-61C5-7790-B1EB-113519B439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With this we can 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why are magnons even so interesting ?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dirty="0" err="1"/>
              <a:t>Joulesche</a:t>
            </a:r>
            <a:r>
              <a:rPr lang="en-US" dirty="0"/>
              <a:t>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spin wave diodes</a:t>
            </a:r>
          </a:p>
          <a:p>
            <a:pPr lvl="1"/>
            <a:r>
              <a:rPr lang="en-US" dirty="0"/>
              <a:t>	spin wave </a:t>
            </a:r>
            <a:r>
              <a:rPr lang="en-US" dirty="0" err="1"/>
              <a:t>transitors</a:t>
            </a:r>
            <a:endParaRPr lang="en-US" dirty="0"/>
          </a:p>
          <a:p>
            <a:pPr lvl="1"/>
            <a:r>
              <a:rPr lang="en-US" dirty="0"/>
              <a:t>	but excitation and detection and transport of spin </a:t>
            </a:r>
          </a:p>
          <a:p>
            <a:pPr lvl="1"/>
            <a:r>
              <a:rPr lang="en-US" dirty="0"/>
              <a:t>	waves is still a problem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8F08B25-1C91-3A4A-6944-4A32CA0192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Motivation/History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de-DE" dirty="0" err="1"/>
              <a:t>subheadline</a:t>
            </a:r>
            <a:endParaRPr lang="de-DE" dirty="0"/>
          </a:p>
          <a:p>
            <a:endParaRPr lang="de-DE" dirty="0"/>
          </a:p>
          <a:p>
            <a:pPr lvl="2"/>
            <a:r>
              <a:rPr lang="de-DE" dirty="0"/>
              <a:t>First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813275E3-6392-4F25-2C37-5A29B0EDF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775" y="3391138"/>
            <a:ext cx="4284046" cy="483328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59516D06-A43D-BF27-A274-1178AAFEE6BA}"/>
              </a:ext>
            </a:extLst>
          </p:cNvPr>
          <p:cNvSpPr txBox="1"/>
          <p:nvPr/>
        </p:nvSpPr>
        <p:spPr>
          <a:xfrm>
            <a:off x="7159670" y="4019814"/>
            <a:ext cx="3076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5E9DA62-682B-0BAA-0CED-17B12682AD88}"/>
              </a:ext>
            </a:extLst>
          </p:cNvPr>
          <p:cNvSpPr/>
          <p:nvPr/>
        </p:nvSpPr>
        <p:spPr>
          <a:xfrm>
            <a:off x="5231904" y="2492896"/>
            <a:ext cx="864096" cy="349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B85257-C75C-B8A9-6101-73B3C159C832}"/>
              </a:ext>
            </a:extLst>
          </p:cNvPr>
          <p:cNvSpPr/>
          <p:nvPr/>
        </p:nvSpPr>
        <p:spPr>
          <a:xfrm>
            <a:off x="6156521" y="4232029"/>
            <a:ext cx="864096" cy="349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5FF2463-E3E7-C142-8F1E-DBF063AB7737}"/>
              </a:ext>
            </a:extLst>
          </p:cNvPr>
          <p:cNvSpPr/>
          <p:nvPr/>
        </p:nvSpPr>
        <p:spPr>
          <a:xfrm rot="1825710">
            <a:off x="4109772" y="3925310"/>
            <a:ext cx="864096" cy="435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1CB7A40-7947-0215-2929-C58B2535687B}"/>
              </a:ext>
            </a:extLst>
          </p:cNvPr>
          <p:cNvSpPr/>
          <p:nvPr/>
        </p:nvSpPr>
        <p:spPr>
          <a:xfrm rot="5400000">
            <a:off x="3640924" y="2838676"/>
            <a:ext cx="864096" cy="435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D783DD8-CA24-78DC-FE6D-3E7E34985EEC}"/>
              </a:ext>
            </a:extLst>
          </p:cNvPr>
          <p:cNvSpPr/>
          <p:nvPr/>
        </p:nvSpPr>
        <p:spPr>
          <a:xfrm rot="1980812">
            <a:off x="9207873" y="1681296"/>
            <a:ext cx="1053727" cy="549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BEB9250-6E9A-09DD-B9C9-C952A9EB7DCB}"/>
              </a:ext>
            </a:extLst>
          </p:cNvPr>
          <p:cNvSpPr/>
          <p:nvPr/>
        </p:nvSpPr>
        <p:spPr>
          <a:xfrm rot="1980812">
            <a:off x="9060547" y="1789073"/>
            <a:ext cx="457668" cy="17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5A8C50B-8C07-86EE-A461-46C6B2C2E2DE}"/>
              </a:ext>
            </a:extLst>
          </p:cNvPr>
          <p:cNvSpPr/>
          <p:nvPr/>
        </p:nvSpPr>
        <p:spPr>
          <a:xfrm rot="310727">
            <a:off x="9760832" y="1737833"/>
            <a:ext cx="1053727" cy="549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BC6282E-A662-2449-1FD4-8A3B91F01C6D}"/>
              </a:ext>
            </a:extLst>
          </p:cNvPr>
          <p:cNvSpPr/>
          <p:nvPr/>
        </p:nvSpPr>
        <p:spPr>
          <a:xfrm rot="1980812">
            <a:off x="10074044" y="2231778"/>
            <a:ext cx="457668" cy="17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5BECE35-B004-888C-0324-04ADF9923105}"/>
              </a:ext>
            </a:extLst>
          </p:cNvPr>
          <p:cNvSpPr/>
          <p:nvPr/>
        </p:nvSpPr>
        <p:spPr>
          <a:xfrm>
            <a:off x="10766391" y="2408637"/>
            <a:ext cx="375308" cy="12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0ED5D184-855A-089A-F8E0-1BF46E146242}"/>
              </a:ext>
            </a:extLst>
          </p:cNvPr>
          <p:cNvSpPr/>
          <p:nvPr/>
        </p:nvSpPr>
        <p:spPr>
          <a:xfrm>
            <a:off x="11104409" y="2801364"/>
            <a:ext cx="655791" cy="226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87C15EF-B389-FF2C-7334-A716CAF3BD45}"/>
              </a:ext>
            </a:extLst>
          </p:cNvPr>
          <p:cNvSpPr/>
          <p:nvPr/>
        </p:nvSpPr>
        <p:spPr>
          <a:xfrm>
            <a:off x="9321516" y="3168626"/>
            <a:ext cx="821019" cy="260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DD00CBE-5FC7-BC99-605A-DF39D8EE9714}"/>
              </a:ext>
            </a:extLst>
          </p:cNvPr>
          <p:cNvSpPr/>
          <p:nvPr/>
        </p:nvSpPr>
        <p:spPr>
          <a:xfrm rot="2678405">
            <a:off x="8709161" y="2448412"/>
            <a:ext cx="821019" cy="260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07ECA-4B9D-FB4D-B855-F79DFE896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4053AD-CCFC-C5DD-A424-4DE07F97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A8B833-4764-DACE-2D19-F17EAC3559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dirty="0" err="1"/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460909-61D9-CC2C-E588-5A71BC0EF1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AC5EA5-951B-CC68-B86A-A1D916EB3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889208-664B-BFA4-80C4-15132D4C4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659F19-7D96-F22E-A197-604AA6355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4136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Weiss</a:t>
            </a:r>
            <a:r>
              <a:rPr lang="de-DE" dirty="0"/>
              <a:t>-Model eines Ferromagneten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556792"/>
            <a:ext cx="5568951" cy="4103687"/>
          </a:xfrm>
        </p:spPr>
        <p:txBody>
          <a:bodyPr/>
          <a:lstStyle/>
          <a:p>
            <a:r>
              <a:rPr lang="de-DE" dirty="0"/>
              <a:t>Kritik</a:t>
            </a:r>
          </a:p>
          <a:p>
            <a:endParaRPr lang="de-DE" dirty="0"/>
          </a:p>
          <a:p>
            <a:pPr lvl="1"/>
            <a:r>
              <a:rPr lang="de-DE" dirty="0"/>
              <a:t>Selbst bei seiner Veröffentlichung bemängelt er die </a:t>
            </a:r>
            <a:r>
              <a:rPr lang="de-DE" dirty="0" err="1"/>
              <a:t>unphysikalische</a:t>
            </a:r>
            <a:r>
              <a:rPr lang="de-DE" dirty="0"/>
              <a:t> Größe des Feldes</a:t>
            </a:r>
          </a:p>
          <a:p>
            <a:pPr lvl="1"/>
            <a:r>
              <a:rPr lang="de-DE" i="1" dirty="0"/>
              <a:t>„Das Feld [der Atome] ist jedoch mehr als tausendmal schwächer als das Molekularfeld </a:t>
            </a:r>
            <a:r>
              <a:rPr lang="de-DE" dirty="0"/>
              <a:t>[…]</a:t>
            </a:r>
            <a:r>
              <a:rPr lang="de-DE" i="1" dirty="0"/>
              <a:t>. D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iese Interpretationsschwierigkeit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[soll] 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weniger als Einwand denn als Hinweis für die Suche nach neuen Hypothesen über den Aufbau des Atoms angesehen werden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[…]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de-DE" i="1" dirty="0"/>
              <a:t>“ </a:t>
            </a:r>
          </a:p>
          <a:p>
            <a:endParaRPr lang="de-DE" dirty="0"/>
          </a:p>
          <a:p>
            <a:pPr lvl="2"/>
            <a:r>
              <a:rPr lang="de-DE" dirty="0"/>
              <a:t>Model war dennoch auf den Prinzipien der statistischen Physik begründet und </a:t>
            </a:r>
            <a:r>
              <a:rPr lang="de-DE" i="1" dirty="0"/>
              <a:t>„formal befriedigend“.</a:t>
            </a:r>
            <a:r>
              <a:rPr lang="de-DE" dirty="0"/>
              <a:t>(Heisenberg)</a:t>
            </a:r>
          </a:p>
          <a:p>
            <a:pPr lvl="2"/>
            <a:r>
              <a:rPr lang="de-DE" dirty="0"/>
              <a:t>Model war erfolgreich, nur die großen Felder sorgten für Unmut.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252" y="1556792"/>
            <a:ext cx="5568949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741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Wir definieren </a:t>
            </a:r>
            <a:r>
              <a:rPr lang="de-DE" dirty="0" err="1"/>
              <a:t>qi</a:t>
            </a:r>
            <a:r>
              <a:rPr lang="de-DE" dirty="0"/>
              <a:t> = </a:t>
            </a:r>
            <a:r>
              <a:rPr lang="de-DE" b="1" dirty="0" err="1"/>
              <a:t>r</a:t>
            </a:r>
            <a:r>
              <a:rPr lang="de-DE" dirty="0" err="1"/>
              <a:t>i,si</a:t>
            </a:r>
            <a:r>
              <a:rPr lang="de-DE" dirty="0"/>
              <a:t>        mit</a:t>
            </a:r>
          </a:p>
          <a:p>
            <a:pPr lvl="2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BC076E7-6B15-D052-C2AF-D53869FF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058" y="4389864"/>
            <a:ext cx="1057902" cy="31919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6C58C85-B077-F515-E08F-C3B08E2F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579" y="4405445"/>
            <a:ext cx="881240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6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20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800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22531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 (q_1,q_2) = Phi (r_1,r_2) * xi (s_1,s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DF2B8-BF9C-FE6A-4334-79358328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4E7427-B878-B6A6-73E8-685ED5B3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FCE523-9EE4-4219-F9AB-86720EF2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4F4CB0-F62D-BBAC-E9ED-D6402622AE71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05D379-F5DA-D872-E19F-FDFEDE50F836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6FB9177D-16BD-B54D-AD1E-D29DA161A7D0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6EA0E8-8183-FAD7-4E3A-F132010F716D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2BB739E-847D-CCCC-BF02-ABA8FDB025AD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516AF679-CC44-5928-2B82-BA02F3B0CE0A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58DD36-62FB-05F3-A012-782BB7F7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C66F8BB-44B1-2329-082B-0A41CBDB68CA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9A167B-2505-1DEE-D5B3-F7CE7763C720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78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574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B319812A-DCCF-291A-A026-FB132CA8E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19" y="4748408"/>
            <a:ext cx="5524706" cy="7405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7015D7-C964-3D54-252C-78A44347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5042" y="3449493"/>
            <a:ext cx="506082" cy="361486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25086FF-1ADA-F94D-3BB2-19855CB66A40}"/>
              </a:ext>
            </a:extLst>
          </p:cNvPr>
          <p:cNvSpPr/>
          <p:nvPr/>
        </p:nvSpPr>
        <p:spPr>
          <a:xfrm>
            <a:off x="14808968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7E94282-22B5-4B81-378B-0B601061B33A}"/>
              </a:ext>
            </a:extLst>
          </p:cNvPr>
          <p:cNvSpPr/>
          <p:nvPr/>
        </p:nvSpPr>
        <p:spPr>
          <a:xfrm>
            <a:off x="15838925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64AE8C-46EE-5155-605B-07CB6E1F89E9}"/>
              </a:ext>
            </a:extLst>
          </p:cNvPr>
          <p:cNvSpPr/>
          <p:nvPr/>
        </p:nvSpPr>
        <p:spPr>
          <a:xfrm>
            <a:off x="13554490" y="334220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7B19BAD-2DFC-2B59-0134-9D8C8C12D55D}"/>
              </a:ext>
            </a:extLst>
          </p:cNvPr>
          <p:cNvSpPr/>
          <p:nvPr/>
        </p:nvSpPr>
        <p:spPr>
          <a:xfrm>
            <a:off x="16868883" y="291015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F6BB2A-F322-6B06-1B94-661301C45E1E}"/>
              </a:ext>
            </a:extLst>
          </p:cNvPr>
          <p:cNvSpPr/>
          <p:nvPr/>
        </p:nvSpPr>
        <p:spPr>
          <a:xfrm>
            <a:off x="13554490" y="399074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9924FB2-412E-BBFE-9C86-5411BB29D7E0}"/>
              </a:ext>
            </a:extLst>
          </p:cNvPr>
          <p:cNvSpPr/>
          <p:nvPr/>
        </p:nvSpPr>
        <p:spPr>
          <a:xfrm>
            <a:off x="13554490" y="46362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24CDFA6-43A5-9D54-4127-EB6C5E57B9FC}"/>
              </a:ext>
            </a:extLst>
          </p:cNvPr>
          <p:cNvSpPr/>
          <p:nvPr/>
        </p:nvSpPr>
        <p:spPr>
          <a:xfrm>
            <a:off x="13554490" y="527877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6EAACD21-E401-0F6A-997E-764C1AEDCB45}"/>
              </a:ext>
            </a:extLst>
          </p:cNvPr>
          <p:cNvSpPr/>
          <p:nvPr/>
        </p:nvSpPr>
        <p:spPr>
          <a:xfrm rot="10800000">
            <a:off x="13154781" y="333787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B6C8F1-A86B-CAE6-3E1F-7AE649C1601E}"/>
              </a:ext>
            </a:extLst>
          </p:cNvPr>
          <p:cNvSpPr/>
          <p:nvPr/>
        </p:nvSpPr>
        <p:spPr>
          <a:xfrm>
            <a:off x="14808968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B4C18AF-0C72-E444-8741-A45D17CFAE70}"/>
              </a:ext>
            </a:extLst>
          </p:cNvPr>
          <p:cNvSpPr/>
          <p:nvPr/>
        </p:nvSpPr>
        <p:spPr>
          <a:xfrm>
            <a:off x="14830624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61B6757-1A45-EBFB-BD10-9648E1549D44}"/>
              </a:ext>
            </a:extLst>
          </p:cNvPr>
          <p:cNvSpPr/>
          <p:nvPr/>
        </p:nvSpPr>
        <p:spPr>
          <a:xfrm>
            <a:off x="14830624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A2E5EC8-E09E-4452-0CE2-9C371D6161CF}"/>
              </a:ext>
            </a:extLst>
          </p:cNvPr>
          <p:cNvSpPr/>
          <p:nvPr/>
        </p:nvSpPr>
        <p:spPr>
          <a:xfrm>
            <a:off x="14830624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C9FA696-BBCC-8181-B900-1D6E9C0E6A74}"/>
              </a:ext>
            </a:extLst>
          </p:cNvPr>
          <p:cNvSpPr/>
          <p:nvPr/>
        </p:nvSpPr>
        <p:spPr>
          <a:xfrm>
            <a:off x="15839087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8D936BB-ED33-E15D-2D69-FA204011CF89}"/>
              </a:ext>
            </a:extLst>
          </p:cNvPr>
          <p:cNvSpPr/>
          <p:nvPr/>
        </p:nvSpPr>
        <p:spPr>
          <a:xfrm>
            <a:off x="15860743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03A55B7-1604-A232-F23E-E6B1F3F27E35}"/>
              </a:ext>
            </a:extLst>
          </p:cNvPr>
          <p:cNvSpPr/>
          <p:nvPr/>
        </p:nvSpPr>
        <p:spPr>
          <a:xfrm>
            <a:off x="15860743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BA3FF75-4D07-1B00-EE21-D7DE313F0003}"/>
              </a:ext>
            </a:extLst>
          </p:cNvPr>
          <p:cNvSpPr/>
          <p:nvPr/>
        </p:nvSpPr>
        <p:spPr>
          <a:xfrm>
            <a:off x="15860743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/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/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/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/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405EDD4E-677B-D2EC-BD53-F139131EA22A}"/>
              </a:ext>
            </a:extLst>
          </p:cNvPr>
          <p:cNvSpPr txBox="1"/>
          <p:nvPr/>
        </p:nvSpPr>
        <p:spPr>
          <a:xfrm>
            <a:off x="12402962" y="523487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EE53E20-FEB1-563F-AF99-2DDEFD90FB3D}"/>
              </a:ext>
            </a:extLst>
          </p:cNvPr>
          <p:cNvSpPr txBox="1"/>
          <p:nvPr/>
        </p:nvSpPr>
        <p:spPr>
          <a:xfrm>
            <a:off x="12405286" y="401894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1F82352-E6BC-75F4-61B8-B0967D8F4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5792" y="4109421"/>
            <a:ext cx="1054740" cy="34659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E209924-61C8-D9E7-1582-4FB953394F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4131" y="5407117"/>
            <a:ext cx="1056652" cy="34632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BFBCE01-9A5A-E0CA-0ACC-A1B0DEC3C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8058" y="4758183"/>
            <a:ext cx="346250" cy="30428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5DEAB4-4091-3EA5-BD51-7DA8DA680027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98A3C04-C8A1-5BE9-06A6-140577FA95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7902E33-9A39-F1AD-0A6D-542C31004DB4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37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825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F606C94-3FF2-FB72-7D49-009B611C50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414" y="4686424"/>
            <a:ext cx="3602151" cy="121360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CB170F-5C25-2F54-6FB2-B25C97D925B9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A9980EE4-5B49-0D65-3DDC-D7CAEAC890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F7D8765-DE71-42AE-13EB-C8FE70D3F83C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7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B5DEC36-0EFA-4F7D-5E87-A8B4E62CE7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1131" y="-4879772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9DFF0FC3-7DBA-D389-92E3-E9099D352310}"/>
              </a:ext>
            </a:extLst>
          </p:cNvPr>
          <p:cNvSpPr/>
          <p:nvPr/>
        </p:nvSpPr>
        <p:spPr>
          <a:xfrm>
            <a:off x="47328" y="4883792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41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B52909B-A908-9752-AB78-233CB716BB4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9699" y="4905000"/>
            <a:ext cx="2775168" cy="3438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F2852278-B7CD-4F46-B8A3-C606B8CB264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8914" y="5460127"/>
            <a:ext cx="2876738" cy="286392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E3BD902F-5AB1-49D7-5303-B4BFB283589C}"/>
              </a:ext>
            </a:extLst>
          </p:cNvPr>
          <p:cNvSpPr txBox="1"/>
          <p:nvPr/>
        </p:nvSpPr>
        <p:spPr>
          <a:xfrm>
            <a:off x="8006844" y="5526321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S.Chikazumi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Physics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Ferromagnetism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(2009)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EAA9BE96-0917-C8B2-D9E2-F6FB03D66E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88088" y="726026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BA6FBBAA-60B4-323C-F9D5-EEF52543F7F0}"/>
              </a:ext>
            </a:extLst>
          </p:cNvPr>
          <p:cNvSpPr/>
          <p:nvPr/>
        </p:nvSpPr>
        <p:spPr>
          <a:xfrm>
            <a:off x="-670318" y="4843498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50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Gibt eine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Energiedifferenz zwischen dem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Singlett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und dem Triplett </a:t>
            </a:r>
            <a:r>
              <a:rPr lang="de-DE" dirty="0"/>
              <a:t>Zustand basierend auf der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Coulombenergie</a:t>
            </a:r>
            <a:r>
              <a:rPr lang="de-DE" dirty="0"/>
              <a:t> und der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asymmetrischen Wellenfunktion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Abhängig vom Überlapp der Wellenfunktionen</a:t>
            </a:r>
          </a:p>
          <a:p>
            <a:pPr lvl="3"/>
            <a:r>
              <a:rPr lang="de-DE" dirty="0"/>
              <a:t>Eisen/Nickel-Salz Lösungen sind nicht ferromagnetisch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Je nach Situation ist entweder der Triplett oder der </a:t>
            </a:r>
            <a:r>
              <a:rPr lang="de-DE" dirty="0" err="1"/>
              <a:t>Singlett</a:t>
            </a:r>
            <a:r>
              <a:rPr lang="de-DE" dirty="0"/>
              <a:t> Zustand energetisch günstiger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87F5769-5FA1-6751-7C23-84864DA50B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7848" y="2829981"/>
            <a:ext cx="7740689" cy="6909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9DE52A2-9E10-0472-452D-33CC13A273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09995" y="7261686"/>
            <a:ext cx="5116564" cy="468015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64A9224-F908-67C9-1AC2-E51CC7D68DB7}"/>
              </a:ext>
            </a:extLst>
          </p:cNvPr>
          <p:cNvSpPr txBox="1"/>
          <p:nvPr/>
        </p:nvSpPr>
        <p:spPr>
          <a:xfrm>
            <a:off x="2855640" y="523393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</p:spTree>
    <p:extLst>
      <p:ext uri="{BB962C8B-B14F-4D97-AF65-F5344CB8AC3E}">
        <p14:creationId xmlns:p14="http://schemas.microsoft.com/office/powerpoint/2010/main" val="29511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Motivation/History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lvl="2"/>
            <a:r>
              <a:rPr lang="en-US" dirty="0"/>
              <a:t>Not the quantum mechanical deviation for a spin</a:t>
            </a:r>
          </a:p>
          <a:p>
            <a:pPr lvl="2"/>
            <a:r>
              <a:rPr lang="en-US" dirty="0"/>
              <a:t>Imagination of spin</a:t>
            </a:r>
          </a:p>
          <a:p>
            <a:pPr lvl="3"/>
            <a:r>
              <a:rPr lang="en-US" dirty="0"/>
              <a:t>Oersted or bar magnet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6456040" y="210903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8768680" y="2132856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8768680" y="3397170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6456040" y="3397170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6456040" y="1381420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8768680" y="1381420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5318222" y="2109038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5318222" y="3397170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8768680" y="4900475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6456040" y="4900475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5318222" y="4900475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5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6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0D3CFFD-1AD6-8D05-5DAF-8B616E6209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953" y="4558759"/>
            <a:ext cx="3851618" cy="64621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094E236-EA9F-310D-52A9-FA7548B81C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953" y="5343048"/>
            <a:ext cx="2520662" cy="9906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601A364-68F5-53B7-8F41-0F2F967B9725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2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D5E90AE-EA24-798A-225A-31674B521A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730" y="4028798"/>
            <a:ext cx="4458744" cy="761752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6A2F4A8-95B3-5089-6A48-52E3505BCC7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1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                  4</a:t>
            </a:r>
          </a:p>
          <a:p>
            <a:pPr lvl="3"/>
            <a:endParaRPr lang="de-DE" dirty="0"/>
          </a:p>
          <a:p>
            <a:pPr lvl="3"/>
            <a:r>
              <a:rPr lang="de-DE" dirty="0"/>
              <a:t>Obacht mit dem  Vorzeichen und der 2</a:t>
            </a:r>
          </a:p>
          <a:p>
            <a:pPr lvl="3"/>
            <a:r>
              <a:rPr lang="de-DE" dirty="0"/>
              <a:t>Semiklassische Näherung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CFFB1F8-19F6-2BB2-3E73-114E200B8C22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66B4EE03-2B35-4E32-B2F0-2FC9569726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423" y="4077554"/>
            <a:ext cx="3458144" cy="494894"/>
          </a:xfrm>
          <a:prstGeom prst="rect">
            <a:avLst/>
          </a:prstGeom>
          <a:ln w="254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601D63B-E1BE-56D6-7CD9-46E0CF6ED0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534" y="5457811"/>
            <a:ext cx="5029618" cy="74620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206D37AA-AA73-57A8-061E-89D02E5EC71B}"/>
              </a:ext>
            </a:extLst>
          </p:cNvPr>
          <p:cNvSpPr/>
          <p:nvPr/>
        </p:nvSpPr>
        <p:spPr>
          <a:xfrm>
            <a:off x="2944095" y="5416740"/>
            <a:ext cx="2952328" cy="80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514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00" y="4196217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7050" y="3536289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Erweiterung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„Beweis durch Simulation“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6026" y="1803730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751" y="447380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2152" y="197375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5734781" y="42155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13986242" y="31297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14818403" y="884433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13878230" y="524393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5626769" y="63240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14796335" y="560372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80976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910933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26498" y="342900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40891" y="2996953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26498" y="407754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26498" y="472306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26498" y="53655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26789" y="3424670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80976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902632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902632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902632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911095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32751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32751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32751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74970" y="5321671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77294" y="410573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46139" y="5493913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90066" y="4844979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14198695" y="95065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5630014" y="95067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12490549" y="31097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13921868" y="31099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211EEF10-0D16-C50E-76E6-39D6F0170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1989139"/>
            <a:ext cx="5568949" cy="4103687"/>
          </a:xfrm>
        </p:spPr>
        <p:txBody>
          <a:bodyPr/>
          <a:lstStyle/>
          <a:p>
            <a:r>
              <a:rPr lang="de-DE" dirty="0"/>
              <a:t>Erfolge</a:t>
            </a:r>
          </a:p>
          <a:p>
            <a:endParaRPr lang="de-DE" dirty="0"/>
          </a:p>
          <a:p>
            <a:pPr lvl="2"/>
            <a:r>
              <a:rPr lang="de-DE" dirty="0"/>
              <a:t>Luis </a:t>
            </a:r>
            <a:r>
              <a:rPr lang="de-DE" dirty="0" err="1"/>
              <a:t>Neél</a:t>
            </a:r>
            <a:r>
              <a:rPr lang="de-DE" dirty="0"/>
              <a:t> verwendete das Heisenberg Modell zur Entdeckung/Beschreibung von </a:t>
            </a:r>
            <a:r>
              <a:rPr lang="de-DE" dirty="0" err="1"/>
              <a:t>Antiferro-und</a:t>
            </a:r>
            <a:r>
              <a:rPr lang="de-DE" dirty="0"/>
              <a:t> </a:t>
            </a:r>
            <a:r>
              <a:rPr lang="de-DE" dirty="0" err="1"/>
              <a:t>Ferrimagnetismus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Simulationen/Berechnungen von </a:t>
            </a:r>
            <a:r>
              <a:rPr lang="de-DE" dirty="0" err="1"/>
              <a:t>Magnonen</a:t>
            </a:r>
            <a:r>
              <a:rPr lang="de-DE" dirty="0"/>
              <a:t>/Dispersionen</a:t>
            </a:r>
          </a:p>
          <a:p>
            <a:pPr lvl="3"/>
            <a:r>
              <a:rPr lang="de-DE" dirty="0"/>
              <a:t>Aktuelle Forschung zu (gequetschten) </a:t>
            </a:r>
            <a:r>
              <a:rPr lang="de-DE" dirty="0" err="1"/>
              <a:t>Magnonen</a:t>
            </a:r>
            <a:endParaRPr lang="de-DE" dirty="0"/>
          </a:p>
          <a:p>
            <a:pPr lvl="3"/>
            <a:r>
              <a:rPr lang="de-DE" dirty="0"/>
              <a:t>Forschungsgebiet der Spintronik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nur direkte Wechselwirkung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4D40634-932C-11B1-1C4A-3F2AB18679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6594" y="3395379"/>
            <a:ext cx="3886742" cy="60968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13E4110-F47A-6B03-A459-EB18015396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484" y="2407511"/>
            <a:ext cx="4088130" cy="765568"/>
          </a:xfrm>
          <a:prstGeom prst="rect">
            <a:avLst/>
          </a:prstGeom>
          <a:ln w="381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7B7C147-F133-690E-C0C6-AA4CD5151EF9}"/>
              </a:ext>
            </a:extLst>
          </p:cNvPr>
          <p:cNvSpPr txBox="1"/>
          <p:nvPr/>
        </p:nvSpPr>
        <p:spPr>
          <a:xfrm>
            <a:off x="2441619" y="322609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2B4907-9A06-E5B9-1748-6BD411060375}"/>
              </a:ext>
            </a:extLst>
          </p:cNvPr>
          <p:cNvSpPr txBox="1"/>
          <p:nvPr/>
        </p:nvSpPr>
        <p:spPr>
          <a:xfrm>
            <a:off x="9373693" y="3953540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</p:spTree>
    <p:extLst>
      <p:ext uri="{BB962C8B-B14F-4D97-AF65-F5344CB8AC3E}">
        <p14:creationId xmlns:p14="http://schemas.microsoft.com/office/powerpoint/2010/main" val="1534693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Arten von magnetischer Ordnung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de-DE" dirty="0" err="1"/>
              <a:t>Ferrimagnete</a:t>
            </a:r>
            <a:r>
              <a:rPr lang="de-DE" dirty="0"/>
              <a:t> (1930er)</a:t>
            </a:r>
          </a:p>
          <a:p>
            <a:pPr lvl="3"/>
            <a:r>
              <a:rPr lang="de-DE" dirty="0" err="1"/>
              <a:t>Antiferromagnete</a:t>
            </a:r>
            <a:r>
              <a:rPr lang="de-DE" dirty="0"/>
              <a:t> mit unterschiedlicher Magnetisierung für verschiedene Untergitter</a:t>
            </a:r>
          </a:p>
          <a:p>
            <a:pPr marL="450000" lvl="3" indent="0">
              <a:buNone/>
            </a:pPr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r>
              <a:rPr lang="de-DE" dirty="0" err="1"/>
              <a:t>Helimagnetismus</a:t>
            </a:r>
            <a:r>
              <a:rPr lang="de-DE" dirty="0"/>
              <a:t> (1959)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 Glässer(1973)</a:t>
            </a:r>
          </a:p>
          <a:p>
            <a:pPr lvl="3"/>
            <a:r>
              <a:rPr lang="de-DE" dirty="0"/>
              <a:t>Zufälliges aber kooperatives Einfrieren von Spins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Frustrierter Magnetismus (1950-77)</a:t>
            </a:r>
          </a:p>
          <a:p>
            <a:pPr lvl="3"/>
            <a:r>
              <a:rPr lang="de-DE" dirty="0"/>
              <a:t>Kollinear und Nicht-kollinear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61DE4B-0612-DC75-FED4-927489CA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0969" y="1124240"/>
            <a:ext cx="4495800" cy="1370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7A4C3-A2F4-BCDB-758E-1CE0F88083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548"/>
          <a:stretch/>
        </p:blipFill>
        <p:spPr>
          <a:xfrm>
            <a:off x="3730576" y="2879325"/>
            <a:ext cx="1410558" cy="79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A48C0-D769-608C-418B-E9E8BF2C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881" y="2867630"/>
            <a:ext cx="1697542" cy="82974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7B0C58F-7280-916A-3B88-ED5C1B9D2292}"/>
              </a:ext>
            </a:extLst>
          </p:cNvPr>
          <p:cNvSpPr txBox="1"/>
          <p:nvPr/>
        </p:nvSpPr>
        <p:spPr>
          <a:xfrm>
            <a:off x="7069423" y="3439485"/>
            <a:ext cx="2244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N.Jiang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,1601 (2020)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BB0432-D7B7-93CC-9445-171B21F07F2D}"/>
              </a:ext>
            </a:extLst>
          </p:cNvPr>
          <p:cNvSpPr txBox="1"/>
          <p:nvPr/>
        </p:nvSpPr>
        <p:spPr>
          <a:xfrm>
            <a:off x="9816718" y="1989139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327C071-AC2F-299A-8C06-18F8D4C05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552" y="3920263"/>
            <a:ext cx="1782600" cy="1160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3F8ACD5-27ED-53F1-32B8-081E182B5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795" y="4976188"/>
            <a:ext cx="1257174" cy="1277582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05E2254-2159-60EC-495C-A7A01AB4B249}"/>
              </a:ext>
            </a:extLst>
          </p:cNvPr>
          <p:cNvGrpSpPr/>
          <p:nvPr/>
        </p:nvGrpSpPr>
        <p:grpSpPr>
          <a:xfrm>
            <a:off x="9743938" y="4237507"/>
            <a:ext cx="2016263" cy="2016263"/>
            <a:chOff x="1403609" y="2081213"/>
            <a:chExt cx="2016263" cy="2016263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11AF158-2BF0-6753-64F5-C3CAD005FDEA}"/>
                </a:ext>
              </a:extLst>
            </p:cNvPr>
            <p:cNvSpPr/>
            <p:nvPr/>
          </p:nvSpPr>
          <p:spPr>
            <a:xfrm>
              <a:off x="1403609" y="2081213"/>
              <a:ext cx="2016263" cy="20162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90000" rIns="90000" bIns="90000" rtlCol="0" anchor="b"/>
            <a:lstStyle/>
            <a:p>
              <a:pPr>
                <a:lnSpc>
                  <a:spcPct val="110000"/>
                </a:lnSpc>
              </a:pPr>
              <a:r>
                <a:rPr lang="de-DE" sz="1200" b="1" dirty="0"/>
                <a:t>Obacht</a:t>
              </a:r>
            </a:p>
            <a:p>
              <a:pPr>
                <a:lnSpc>
                  <a:spcPct val="110000"/>
                </a:lnSpc>
              </a:pPr>
              <a:endParaRPr lang="de-DE" sz="1200" dirty="0"/>
            </a:p>
            <a:p>
              <a:pPr>
                <a:lnSpc>
                  <a:spcPct val="110000"/>
                </a:lnSpc>
              </a:pPr>
              <a:r>
                <a:rPr lang="de-DE" sz="1200" dirty="0"/>
                <a:t>Pfeildarstellung der Spins ist semi-klassisch. Stets beachten dass es sich um </a:t>
              </a:r>
              <a:r>
                <a:rPr lang="de-DE" sz="1200" dirty="0" err="1"/>
                <a:t>quantenmechansiche</a:t>
              </a:r>
              <a:r>
                <a:rPr lang="de-DE" sz="1200" dirty="0"/>
                <a:t> Magnetisierungsdichten handelt.</a:t>
              </a: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EB06E4F-8217-CDE6-A434-608690F51C6C}"/>
                </a:ext>
              </a:extLst>
            </p:cNvPr>
            <p:cNvGrpSpPr/>
            <p:nvPr/>
          </p:nvGrpSpPr>
          <p:grpSpPr>
            <a:xfrm>
              <a:off x="3186112" y="2120373"/>
              <a:ext cx="190323" cy="190323"/>
              <a:chOff x="323850" y="5157788"/>
              <a:chExt cx="935038" cy="935038"/>
            </a:xfrm>
          </p:grpSpPr>
          <p:cxnSp>
            <p:nvCxnSpPr>
              <p:cNvPr id="27" name="Gerade Verbindung 9">
                <a:extLst>
                  <a:ext uri="{FF2B5EF4-FFF2-40B4-BE49-F238E27FC236}">
                    <a16:creationId xmlns:a16="http://schemas.microsoft.com/office/drawing/2014/main" id="{798051BD-5744-71DC-BD0A-63D8B84044B1}"/>
                  </a:ext>
                </a:extLst>
              </p:cNvPr>
              <p:cNvCxnSpPr/>
              <p:nvPr/>
            </p:nvCxnSpPr>
            <p:spPr>
              <a:xfrm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12">
                <a:extLst>
                  <a:ext uri="{FF2B5EF4-FFF2-40B4-BE49-F238E27FC236}">
                    <a16:creationId xmlns:a16="http://schemas.microsoft.com/office/drawing/2014/main" id="{E40EC2E5-469C-002E-5516-086DF32B3827}"/>
                  </a:ext>
                </a:extLst>
              </p:cNvPr>
              <p:cNvCxnSpPr/>
              <p:nvPr/>
            </p:nvCxnSpPr>
            <p:spPr>
              <a:xfrm flipH="1"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2264ED8D-4B38-F6EF-A396-9E4B301A8478}"/>
              </a:ext>
            </a:extLst>
          </p:cNvPr>
          <p:cNvSpPr txBox="1"/>
          <p:nvPr/>
        </p:nvSpPr>
        <p:spPr>
          <a:xfrm>
            <a:off x="6799864" y="4785602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CE6B81-5868-051D-EBD6-874D2956969E}"/>
              </a:ext>
            </a:extLst>
          </p:cNvPr>
          <p:cNvSpPr txBox="1"/>
          <p:nvPr/>
        </p:nvSpPr>
        <p:spPr>
          <a:xfrm>
            <a:off x="5551255" y="5984222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Fkf.mpg.de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2C0A80-1043-28F5-18EA-4B53E58FE72A}"/>
              </a:ext>
            </a:extLst>
          </p:cNvPr>
          <p:cNvSpPr txBox="1"/>
          <p:nvPr/>
        </p:nvSpPr>
        <p:spPr>
          <a:xfrm>
            <a:off x="782111" y="2737344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4ABAFB8-1CAB-5BD1-C67A-8C12C85B8769}"/>
              </a:ext>
            </a:extLst>
          </p:cNvPr>
          <p:cNvSpPr txBox="1"/>
          <p:nvPr/>
        </p:nvSpPr>
        <p:spPr>
          <a:xfrm>
            <a:off x="782111" y="3608659"/>
            <a:ext cx="308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A.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Yoshimori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J. Phys.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Soc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Jpn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807-821 (1959)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D81583-5C19-3B57-FAE8-AE00E5EF5337}"/>
              </a:ext>
            </a:extLst>
          </p:cNvPr>
          <p:cNvSpPr txBox="1"/>
          <p:nvPr/>
        </p:nvSpPr>
        <p:spPr>
          <a:xfrm>
            <a:off x="733604" y="4622659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D.Sherrington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PRL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35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,26 (1975)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2A06BFE-C494-4144-B6F5-B86D518BA65A}"/>
              </a:ext>
            </a:extLst>
          </p:cNvPr>
          <p:cNvSpPr txBox="1"/>
          <p:nvPr/>
        </p:nvSpPr>
        <p:spPr>
          <a:xfrm>
            <a:off x="782111" y="5738001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solidFill>
                  <a:schemeClr val="accent1">
                    <a:lumMod val="75000"/>
                  </a:schemeClr>
                </a:solidFill>
              </a:rPr>
              <a:t>G. Toulouse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Commun. Phys. </a:t>
            </a:r>
            <a:r>
              <a:rPr lang="fr-FR" sz="1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115 (1977).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1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NEWSFLASH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E3585F0-3BB9-28F9-FA54-2EDA205A8563}"/>
              </a:ext>
            </a:extLst>
          </p:cNvPr>
          <p:cNvGrpSpPr/>
          <p:nvPr/>
        </p:nvGrpSpPr>
        <p:grpSpPr>
          <a:xfrm>
            <a:off x="214387" y="1833659"/>
            <a:ext cx="6117208" cy="1123323"/>
            <a:chOff x="263352" y="1556792"/>
            <a:chExt cx="6552728" cy="1305618"/>
          </a:xfrm>
        </p:grpSpPr>
        <p:pic>
          <p:nvPicPr>
            <p:cNvPr id="35" name="Grafik 34" descr="Ein Bild, das Text, Schrift, Screenshot, weiß enthält.">
              <a:extLst>
                <a:ext uri="{FF2B5EF4-FFF2-40B4-BE49-F238E27FC236}">
                  <a16:creationId xmlns:a16="http://schemas.microsoft.com/office/drawing/2014/main" id="{CDD0155D-790A-8172-B98F-C05A639A5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2" y="1556792"/>
              <a:ext cx="6552728" cy="130561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38" name="Grafik 37" descr="Ein Bild, das Grafiken, Schrift, Grafikdesign, Logo enthält.&#10;&#10;Automatisch generierte Beschreibung">
              <a:extLst>
                <a:ext uri="{FF2B5EF4-FFF2-40B4-BE49-F238E27FC236}">
                  <a16:creationId xmlns:a16="http://schemas.microsoft.com/office/drawing/2014/main" id="{D2DEA153-0B54-391F-047B-96A5714C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944" y="2261725"/>
              <a:ext cx="1008112" cy="519178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4CCEF0D-3E14-D037-EEA2-6C9990653DB4}"/>
              </a:ext>
            </a:extLst>
          </p:cNvPr>
          <p:cNvGrpSpPr/>
          <p:nvPr/>
        </p:nvGrpSpPr>
        <p:grpSpPr>
          <a:xfrm>
            <a:off x="5303912" y="3191691"/>
            <a:ext cx="5506218" cy="866896"/>
            <a:chOff x="5735960" y="3607607"/>
            <a:chExt cx="5506218" cy="866896"/>
          </a:xfrm>
        </p:grpSpPr>
        <p:pic>
          <p:nvPicPr>
            <p:cNvPr id="49" name="Grafik 48" descr="Ein Bild, das Text, Schrift, Typografie, Grafiken enthält.&#10;&#10;Automatisch generierte Beschreibung">
              <a:extLst>
                <a:ext uri="{FF2B5EF4-FFF2-40B4-BE49-F238E27FC236}">
                  <a16:creationId xmlns:a16="http://schemas.microsoft.com/office/drawing/2014/main" id="{8EB68A1A-E5FA-3624-412B-9A13D9B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960" y="3607607"/>
              <a:ext cx="5506218" cy="86689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1" name="Grafik 50" descr="Ein Bild, das Schrift, Typografie, Text, Kalligrafie enthält.&#10;&#10;Automatisch generierte Beschreibung">
              <a:extLst>
                <a:ext uri="{FF2B5EF4-FFF2-40B4-BE49-F238E27FC236}">
                  <a16:creationId xmlns:a16="http://schemas.microsoft.com/office/drawing/2014/main" id="{0AAFF06E-477C-7A82-4C52-5622B952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61" y="3607607"/>
              <a:ext cx="2448272" cy="35259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247B43D-4F0D-960E-3D39-5990A67E9972}"/>
              </a:ext>
            </a:extLst>
          </p:cNvPr>
          <p:cNvGrpSpPr/>
          <p:nvPr/>
        </p:nvGrpSpPr>
        <p:grpSpPr>
          <a:xfrm>
            <a:off x="551384" y="4358140"/>
            <a:ext cx="5239481" cy="1305107"/>
            <a:chOff x="325823" y="4483451"/>
            <a:chExt cx="5239481" cy="1305107"/>
          </a:xfrm>
        </p:grpSpPr>
        <p:pic>
          <p:nvPicPr>
            <p:cNvPr id="55" name="Grafik 54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6724C793-6E51-B1AE-6D35-E9AB11C92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23" y="4483451"/>
              <a:ext cx="5239481" cy="130510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B456B634-6F9B-3804-5A96-D9C90225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5184" y="5301208"/>
              <a:ext cx="1340992" cy="456133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3968821-9CC1-48BE-C8FD-FC8802DAE1C4}"/>
              </a:ext>
            </a:extLst>
          </p:cNvPr>
          <p:cNvGrpSpPr/>
          <p:nvPr/>
        </p:nvGrpSpPr>
        <p:grpSpPr>
          <a:xfrm>
            <a:off x="6030367" y="540515"/>
            <a:ext cx="5761805" cy="1123323"/>
            <a:chOff x="6030367" y="540515"/>
            <a:chExt cx="5761805" cy="1123323"/>
          </a:xfrm>
        </p:grpSpPr>
        <p:pic>
          <p:nvPicPr>
            <p:cNvPr id="62" name="Grafik 61" descr="Ein Bild, das Text, Schrift, weiß, Reihe enthält.&#10;&#10;Automatisch generierte Beschreibung">
              <a:extLst>
                <a:ext uri="{FF2B5EF4-FFF2-40B4-BE49-F238E27FC236}">
                  <a16:creationId xmlns:a16="http://schemas.microsoft.com/office/drawing/2014/main" id="{32BB81D3-0F97-FB8C-37EF-503B9F23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67" y="540515"/>
              <a:ext cx="5761805" cy="112332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66AB6E0E-8828-74C1-D617-921869ADE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240" y="571794"/>
              <a:ext cx="3383915" cy="274943"/>
            </a:xfrm>
            <a:prstGeom prst="rect">
              <a:avLst/>
            </a:prstGeom>
          </p:spPr>
        </p:pic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C22EA564-AA84-E63C-C480-12ADF3444018}"/>
              </a:ext>
            </a:extLst>
          </p:cNvPr>
          <p:cNvSpPr txBox="1"/>
          <p:nvPr/>
        </p:nvSpPr>
        <p:spPr>
          <a:xfrm>
            <a:off x="10724180" y="1685525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20.02.24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ECD5BB9-7B90-B831-392A-74202245CFA5}"/>
              </a:ext>
            </a:extLst>
          </p:cNvPr>
          <p:cNvSpPr txBox="1"/>
          <p:nvPr/>
        </p:nvSpPr>
        <p:spPr>
          <a:xfrm>
            <a:off x="4712197" y="5672809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22.02.24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A18B9EF-6B37-E507-38B1-58E0B4934BA5}"/>
              </a:ext>
            </a:extLst>
          </p:cNvPr>
          <p:cNvSpPr txBox="1"/>
          <p:nvPr/>
        </p:nvSpPr>
        <p:spPr>
          <a:xfrm>
            <a:off x="9730010" y="4089003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28.02.24</a:t>
            </a:r>
          </a:p>
        </p:txBody>
      </p:sp>
    </p:spTree>
    <p:extLst>
      <p:ext uri="{BB962C8B-B14F-4D97-AF65-F5344CB8AC3E}">
        <p14:creationId xmlns:p14="http://schemas.microsoft.com/office/powerpoint/2010/main" val="35455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B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8" name="Ungleich 17">
            <a:extLst>
              <a:ext uri="{FF2B5EF4-FFF2-40B4-BE49-F238E27FC236}">
                <a16:creationId xmlns:a16="http://schemas.microsoft.com/office/drawing/2014/main" id="{9C5DC540-6876-FD96-EDAA-3A083A01ECCE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00E7519-B2F0-2BFC-D778-0AF1AB6393D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262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2085424"/>
            <a:ext cx="4905865" cy="2954525"/>
            <a:chOff x="3494391" y="2085424"/>
            <a:chExt cx="4905865" cy="295452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BB65BDD-BC5E-AC82-23BB-29F008B3C8CB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16" name="Gleich 15">
            <a:extLst>
              <a:ext uri="{FF2B5EF4-FFF2-40B4-BE49-F238E27FC236}">
                <a16:creationId xmlns:a16="http://schemas.microsoft.com/office/drawing/2014/main" id="{46A559D1-CDEC-36D3-54E3-0C1D4AFF815E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88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A8DD0-9225-5191-4E9C-420E67D9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BD6E2B-5B4C-32D1-945C-F253E79EDF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r>
              <a:rPr lang="en-US" dirty="0"/>
              <a:t>We repeat them here since they are quite important for this talk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E4B4EB-E629-B54F-359B-F99E4D5E28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Eigenvalues and maybe matrix 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C4AAC7-9990-0F05-98E8-454E83B23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CCF1F3-A285-869B-9015-A630D1EEB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5A1C7A-870D-0750-6F93-EC23A9249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BFB8FF-9552-DBD3-EE2E-34CD68AE6EDF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D0037A4-DEE2-13A0-A115-9A81E6C0AE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2" y="3357627"/>
            <a:ext cx="4806295" cy="45607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6788F85-CA4C-58D7-B1C2-DD52A073F0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2" y="4040982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39B5F96-7E19-EF8E-25CE-16BC653C1B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2" y="4954375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325D6AD-4D9B-896B-F740-17724566250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61" y="5470311"/>
            <a:ext cx="2043428" cy="4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81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FF0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M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2B9470D-5810-C56D-C12D-7CD7E18B5A8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B9BE5C-39B9-D1C4-5045-4807F0A5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8AB231-1930-4398-BBD8-04B34CDA9B59}"/>
              </a:ext>
            </a:extLst>
          </p:cNvPr>
          <p:cNvSpPr txBox="1"/>
          <p:nvPr/>
        </p:nvSpPr>
        <p:spPr>
          <a:xfrm>
            <a:off x="6265812" y="3239177"/>
            <a:ext cx="5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FM</a:t>
            </a:r>
          </a:p>
        </p:txBody>
      </p:sp>
      <p:sp>
        <p:nvSpPr>
          <p:cNvPr id="18" name="Ungleich 17">
            <a:extLst>
              <a:ext uri="{FF2B5EF4-FFF2-40B4-BE49-F238E27FC236}">
                <a16:creationId xmlns:a16="http://schemas.microsoft.com/office/drawing/2014/main" id="{89D64477-3CC3-8644-D681-07A17A2F9DC1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875094F-27D1-F71C-987B-F97C8950AF3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34170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FC7BA9D-5F16-2122-3CB6-385AA8B08D46}"/>
              </a:ext>
            </a:extLst>
          </p:cNvPr>
          <p:cNvSpPr txBox="1"/>
          <p:nvPr/>
        </p:nvSpPr>
        <p:spPr>
          <a:xfrm>
            <a:off x="6149758" y="3204260"/>
            <a:ext cx="71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D7D70A4-5C95-301D-F76B-BE3428EC0A00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7" name="Gleich 26">
            <a:extLst>
              <a:ext uri="{FF2B5EF4-FFF2-40B4-BE49-F238E27FC236}">
                <a16:creationId xmlns:a16="http://schemas.microsoft.com/office/drawing/2014/main" id="{54C79FBA-8E67-5402-9ED1-F472AB6B07E0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??:  </a:t>
            </a:r>
          </a:p>
          <a:p>
            <a:pPr lvl="3"/>
            <a:r>
              <a:rPr lang="de-DE" dirty="0"/>
              <a:t>(in manchen Richtungen)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C494BA-06FF-F938-C1D0-14FE12BE6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180" y="3507386"/>
            <a:ext cx="2069142" cy="28761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48807F-0344-B0A0-EC07-4C1FCCE136F0}"/>
              </a:ext>
            </a:extLst>
          </p:cNvPr>
          <p:cNvSpPr txBox="1"/>
          <p:nvPr/>
        </p:nvSpPr>
        <p:spPr>
          <a:xfrm>
            <a:off x="6302017" y="3230924"/>
            <a:ext cx="45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??</a:t>
            </a:r>
          </a:p>
        </p:txBody>
      </p:sp>
      <p:sp>
        <p:nvSpPr>
          <p:cNvPr id="21" name="Ungleich 20">
            <a:extLst>
              <a:ext uri="{FF2B5EF4-FFF2-40B4-BE49-F238E27FC236}">
                <a16:creationId xmlns:a16="http://schemas.microsoft.com/office/drawing/2014/main" id="{BFF86CC7-2A10-49C1-C36E-EBE0AB993368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53DC845-55D1-2F22-C2EE-CC08FF42F2B5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5D9C06C-DFFB-7D49-BB9E-78B049862654}"/>
              </a:ext>
            </a:extLst>
          </p:cNvPr>
          <p:cNvSpPr txBox="1"/>
          <p:nvPr/>
        </p:nvSpPr>
        <p:spPr>
          <a:xfrm>
            <a:off x="9544669" y="4281863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H.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Reichlova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et al. arXiv:2012.15651</a:t>
            </a:r>
          </a:p>
        </p:txBody>
      </p:sp>
    </p:spTree>
    <p:extLst>
      <p:ext uri="{BB962C8B-B14F-4D97-AF65-F5344CB8AC3E}">
        <p14:creationId xmlns:p14="http://schemas.microsoft.com/office/powerpoint/2010/main" val="3934291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28324"/>
          </a:xfrm>
        </p:spPr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Anschauung</a:t>
            </a:r>
          </a:p>
          <a:p>
            <a:endParaRPr lang="de-DE" dirty="0"/>
          </a:p>
          <a:p>
            <a:pPr lvl="2"/>
            <a:r>
              <a:rPr lang="de-DE" dirty="0"/>
              <a:t>Vorstellung von </a:t>
            </a:r>
            <a:r>
              <a:rPr lang="de-DE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Ørsted</a:t>
            </a:r>
            <a:r>
              <a:rPr lang="de-DE" dirty="0"/>
              <a:t> (</a:t>
            </a:r>
            <a:r>
              <a:rPr lang="de-DE" dirty="0" err="1"/>
              <a:t>Uhlenbeck-Goudsmith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haben eine Ausdehnung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rotieren um eigene Achse</a:t>
            </a:r>
          </a:p>
          <a:p>
            <a:pPr lvl="3"/>
            <a:r>
              <a:rPr lang="de-DE" dirty="0"/>
              <a:t>Daraus folgt magnetisches Moment(Spin)</a:t>
            </a:r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Zeitumkehr bedeutet nun dass die Rotationsrichtung umgekehrt wird</a:t>
            </a:r>
          </a:p>
          <a:p>
            <a:pPr lvl="3"/>
            <a:r>
              <a:rPr lang="de-DE" dirty="0"/>
              <a:t>Folglich auch das magnetische Moment(Spin)</a:t>
            </a:r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4601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Spin-Gruppen</a:t>
            </a:r>
          </a:p>
          <a:p>
            <a:endParaRPr lang="de-DE" dirty="0"/>
          </a:p>
          <a:p>
            <a:pPr lvl="2"/>
            <a:r>
              <a:rPr lang="de-DE" dirty="0"/>
              <a:t>Eine Symmetrie stellen wir da durch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Spin-Raum		     Gitter-Raum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dirty="0"/>
              <a:t>: Kann eine Gittertransformation die Zeitumkehr aufheben?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0C3C52-AEE2-925A-A82F-7A9A9014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60" y="2507762"/>
            <a:ext cx="1008971" cy="4145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F07828-8C0D-74A1-1B9F-11797B6644D4}"/>
              </a:ext>
            </a:extLst>
          </p:cNvPr>
          <p:cNvSpPr txBox="1"/>
          <p:nvPr/>
        </p:nvSpPr>
        <p:spPr>
          <a:xfrm>
            <a:off x="9084562" y="2873841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E057B6-56DE-CBD1-64E6-2C3657EB86B8}"/>
              </a:ext>
            </a:extLst>
          </p:cNvPr>
          <p:cNvSpPr txBox="1"/>
          <p:nvPr/>
        </p:nvSpPr>
        <p:spPr>
          <a:xfrm>
            <a:off x="9192344" y="425673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815321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 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811475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1AF2E3EA-726C-B432-926D-1019FAB11FF2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6638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Ferromagnetismus: Nein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58440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2177E300-183C-F0B9-5DE8-89C619FF6C73}"/>
              </a:ext>
            </a:extLst>
          </p:cNvPr>
          <p:cNvSpPr/>
          <p:nvPr/>
        </p:nvSpPr>
        <p:spPr>
          <a:xfrm>
            <a:off x="4483041" y="4960989"/>
            <a:ext cx="1074123" cy="101276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5627755" y="162553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4718777" y="207675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Keine Zeitumkehrsymmetrie</a:t>
            </a:r>
          </a:p>
        </p:txBody>
      </p:sp>
      <p:pic>
        <p:nvPicPr>
          <p:cNvPr id="10" name="Grafik 9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7AC4658C-E530-A96E-FC44-44195E537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33" y="615684"/>
            <a:ext cx="2742491" cy="1779179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900669F-76E6-2A33-246E-D9A41DB37691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7525CA42-DA4D-1882-6F63-E26B36CA5F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328CECC-2D4E-0DCC-D468-99889BA56D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7096E3F-51AA-E601-2AC8-69F8D43F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18CD85B9-B943-6B09-0B6D-11E87C486C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CB625ED-F46E-6A44-D2BE-2E3F42867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244773C-6275-7A9B-9139-092421885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B18DBB0-AD95-6105-D949-8C39168300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56411D7-B359-A1EA-4CBC-225141E275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9B4E695-40CE-086E-E9F8-E0867CC60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73DB8053-9DAF-A436-C30C-F8FADE157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5FAC2CA-C810-945F-ED01-3A27F17CD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9BB398-F089-9983-D58E-61B7ADFFB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9DCC6BF-DCB6-3A7F-9BD0-233236983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357744B7-1D60-EFE4-52DC-D071F15C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8E5B2B0-7A55-B937-70BD-396877E3D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CC5EACF-F58E-8915-1905-CCC76E730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3D2666A6-EC80-470C-90FD-FD237EAA3AE5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CA0E97F-67FB-C3D2-09EA-0ACE3D804DE3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1232DC6C-D05C-2D3F-919C-F5CF903D1F63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E07BD422-095A-2301-458B-4DD73964D507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3E92AB2D-92E5-A952-29F8-042BF71CC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2625059B-6083-F882-96FC-EAACFC3BA3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3CFEC688-33C0-EA25-FA98-7F4982475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C0E7381D-94E0-D5A7-8F53-F001E75F6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F71682CF-8F8A-DD56-9F43-DA0166894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3C43D4D4-6628-3042-2C44-14BB1E263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29459017-DB40-5117-F7C3-416BE55DE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2DC27B9-FC03-3AE2-A1B8-FF8AE35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543C4769-75BE-D988-15CA-A098F9B6666E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39AB9F9D-A897-BC62-6DB3-265E2CEB2798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F6BC100E-63B9-DEAF-33F7-D517C56F216F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F45D6CDB-A9B2-92E1-E392-39864B0FDFC5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8B680D7-769D-AA91-CF84-77C1530B278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65A6C13-5E90-0BFF-40E4-1F820219F83A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ABE3185-0146-D7F0-8DB5-17D475EBE36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E08C0DEA-F3FE-86E6-6CE8-A101F822D2D3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6F7629F-6A40-4474-C107-3BDD2A049A26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95B4EC90-6E50-3D09-C50E-3CAD20C41EBF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E4C96D58-0E5B-BFC9-5CC2-BA468D70628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C19E0688-7414-13FE-1EA9-61D949D5AB2B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8551EE27-6817-DA80-69E7-E7F5755917FC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C524E89-E198-C27D-C18D-CE9526E1D6A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40E2F527-FF05-2915-66C0-63A134ACB36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05F08FA5-A38A-2E5F-D0AB-0ADCFC3B08C5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D0D491AF-2FB7-D6B6-307B-76ED24300195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77571746-621B-31D8-31D7-81F36118A9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93EEA300-4A4F-0564-13BF-18BA2262F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77EC7BE2-6140-4471-1AB3-A5604C45C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5002C4AF-8DE0-5DFF-8C07-71800C16E9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B1B71A13-97C7-019D-1DA1-D1A138B13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DC9AB238-C810-0B7C-1E5E-115FA82DBC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96FAB9F2-B1C8-5E07-07C6-E9A542ACB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CD336D16-5F61-7CA5-DD5E-72433FA31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19359BE-08D5-02D7-413A-137FA641C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EBAEB1C-ECA0-BB2E-D53C-E96EA59DC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BB1AC079-B8B9-B48B-26CC-FE8435E8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7925E3E-EF54-0504-97CE-A9DEA235E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5E9DF9A5-D305-AF7D-AE6B-4591934E7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26B2A281-7831-B3EC-41C8-B410824F8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95CF73C6-E3F5-C901-9E81-A11CAAAD8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FAFBFE4C-4178-CEF2-B068-84E31E0AA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F3A43849-2C5A-B180-C24D-235B04B4946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E2244C9-DA82-E37E-B652-E3E9C0DEBB06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3883B9A4-2343-C472-3773-4594735F39E1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AA739FF-68D0-2481-993D-D2E128B3CC0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88B0C0B3-0E1B-FF8F-32A0-2EB49FB1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54EAB856-A02F-B28C-53A4-A45199F5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A9B4B507-8EC5-26AC-97A9-C67E9A1E8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E24528C5-768A-C5E7-92E4-59B7A40DE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B103C3EC-0EF5-C1D9-FBE2-E2739BC85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4B3BCD1A-FA16-02F6-067F-72508AA48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ADA6BDAB-0328-7D79-7A47-E5FBFC7F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F1653C9B-2529-ABF6-7406-D1B33FEC0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B96359AD-56CA-3E7F-538B-056DC78812C8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74EA27A4-E926-060B-C77A-482C1E8A7C16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E8EF187-A709-CFE4-C1E5-1D8FBDFADE3D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8BFD43C2-E6F6-E475-D5D9-74BE95ACDB9F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D8C6812D-D44A-396E-78E9-895C71F32788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A4DACECA-3FFD-40FF-6EAB-13A58777F64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9D011468-3896-DFFE-714E-422E38FBCB0A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DCF4DB3A-1086-E661-59D4-9042F533668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D136345C-A5E9-57C0-A2F7-6B90D401D268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FDD73BD1-D5BC-058E-985B-DE2C84486439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AF04534C-2410-479E-BF90-E6B360EE21B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CD0F4D28-DD93-FFC6-B4BB-0CFC19334609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25ECD966-F898-EA3C-95B5-210757534E86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291B864E-C395-DB8F-DDA2-0F3C35CCB481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6650D3C0-A9C1-42EF-1BBA-2C7261A99542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FB85092A-3B75-70AD-04D6-500512E8B7E7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82128B64-251C-2A4A-AD36-C9CCF0F9BB63}"/>
              </a:ext>
            </a:extLst>
          </p:cNvPr>
          <p:cNvSpPr txBox="1"/>
          <p:nvPr/>
        </p:nvSpPr>
        <p:spPr>
          <a:xfrm>
            <a:off x="9625648" y="2448868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6152673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638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4740F3E0-864E-F3D4-AFF5-D2FEB8D474CC}"/>
              </a:ext>
            </a:extLst>
          </p:cNvPr>
          <p:cNvGrpSpPr/>
          <p:nvPr/>
        </p:nvGrpSpPr>
        <p:grpSpPr>
          <a:xfrm>
            <a:off x="6498993" y="2221976"/>
            <a:ext cx="3349159" cy="3189685"/>
            <a:chOff x="249070" y="2883180"/>
            <a:chExt cx="3349159" cy="3167755"/>
          </a:xfrm>
        </p:grpSpPr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2ED650D7-A67C-68ED-66FA-EFCE91A55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B5CC0C1F-9C65-EAB3-FEEF-3D8ADD44F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9FC6043C-1E56-086D-C74A-D8DA7E2E70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D0D5DBA2-23EB-08CD-23EC-3A8E6CB407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16E49A58-0E16-5ED7-DD3F-B88AB6E618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39523596-772B-FD88-D443-57E254C12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C891B58F-DD5E-255D-F6C7-B11601F09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7367D968-4557-CBE7-F2BF-F52D0939DD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1481EFD8-38B9-1322-C13F-7DF88642B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41C2514A-5C36-77C4-0D9F-D8F4F095F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660A99C7-2C7F-B061-F4C0-C17581254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3C31F3CA-087E-73B2-1F9F-7C10D37CA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63C37412-14F6-88BE-E362-13EC551F0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B1558DC1-79B0-C807-46EC-DADDF9B3E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BE967CF7-5CE8-7B6E-501C-0BA9F1947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A2C794C0-87BB-1997-2EE1-190AF4326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43F9B9C1-B22E-9984-B67C-B9A9F48AB81C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174CB6F5-E44F-9307-1793-AB332250E320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9E0B1CC9-AA2F-2011-4CA7-752DBF5B937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13" name="Gerader Verbinder 212">
                <a:extLst>
                  <a:ext uri="{FF2B5EF4-FFF2-40B4-BE49-F238E27FC236}">
                    <a16:creationId xmlns:a16="http://schemas.microsoft.com/office/drawing/2014/main" id="{F094C694-AF06-620B-04FF-EAB928DC4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r Verbinder 213">
                <a:extLst>
                  <a:ext uri="{FF2B5EF4-FFF2-40B4-BE49-F238E27FC236}">
                    <a16:creationId xmlns:a16="http://schemas.microsoft.com/office/drawing/2014/main" id="{C8E664F0-E048-A7D5-6638-44DA009B43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EBE72783-60C0-3D31-72C0-04583AC12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27BEF2C1-18D0-E90F-6E09-766E8ECB9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F641A0C6-AD24-B2DC-9590-DFF8F6395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EA00065C-4ACD-1481-89C2-D3C16A74D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20D57C16-260D-831F-AC2C-55DB00494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AC3BBA19-C553-B3B2-C4A7-9107103F9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999E875-3793-CAE6-4963-DD632B20827D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330C9BBD-ABAC-F877-F3A8-CAC316033F39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0E51C08B-7DF2-74E5-FB6B-22F14C06532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7F757157-3043-4076-CAC8-031B69681766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CFE65CF2-45A8-9315-491E-0B1B61120FE3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CDEFE903-C61B-12EC-24A9-B03ED85CB04B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71EAACE6-100C-DD19-8576-6BC593AEA20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830742D8-A414-403F-9B75-C900BCFDFDB6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ED37CCA5-019B-3D44-45AB-F79E77320A3E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C07AD08-61FA-FE7D-FF3B-3498C7D2EB0B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8FA64B28-AECD-2770-EEC9-BD30095D285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8AFB2F83-54B8-5A61-67F5-04B192E42301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Ellipse 232">
                <a:extLst>
                  <a:ext uri="{FF2B5EF4-FFF2-40B4-BE49-F238E27FC236}">
                    <a16:creationId xmlns:a16="http://schemas.microsoft.com/office/drawing/2014/main" id="{2251457D-4004-4B50-3508-67FFB1E90A7B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B7725253-57EA-0D7E-F7F4-9E70315B7568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5" name="Ellipse 234">
                <a:extLst>
                  <a:ext uri="{FF2B5EF4-FFF2-40B4-BE49-F238E27FC236}">
                    <a16:creationId xmlns:a16="http://schemas.microsoft.com/office/drawing/2014/main" id="{66A9883C-C6CC-7A79-EBBD-7C7251DC2E3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25C5CE94-F5FB-5907-7E2D-6100470F7A18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Antiferromagnetismus:Ja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396806" y="110181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Bandentartung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841466" y="13929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Translation</a:t>
            </a:r>
          </a:p>
          <a:p>
            <a:pPr lvl="2"/>
            <a:r>
              <a:rPr lang="de-DE" dirty="0"/>
              <a:t>	       Zeitumkehr + Inversion </a:t>
            </a:r>
          </a:p>
          <a:p>
            <a:pPr lvl="2"/>
            <a:r>
              <a:rPr lang="de-DE" dirty="0"/>
              <a:t>	       (Zeitumkehrsymmetrie)	</a:t>
            </a:r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82" name="Pfeil: nach unten 281">
            <a:extLst>
              <a:ext uri="{FF2B5EF4-FFF2-40B4-BE49-F238E27FC236}">
                <a16:creationId xmlns:a16="http://schemas.microsoft.com/office/drawing/2014/main" id="{3900FE5F-D441-9919-0178-60E31A57626B}"/>
              </a:ext>
            </a:extLst>
          </p:cNvPr>
          <p:cNvSpPr/>
          <p:nvPr/>
        </p:nvSpPr>
        <p:spPr>
          <a:xfrm rot="10800000">
            <a:off x="9577949" y="426632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Pfeil: nach unten 282">
            <a:extLst>
              <a:ext uri="{FF2B5EF4-FFF2-40B4-BE49-F238E27FC236}">
                <a16:creationId xmlns:a16="http://schemas.microsoft.com/office/drawing/2014/main" id="{14520162-1C41-03E1-B2C3-79879AAE92D3}"/>
              </a:ext>
            </a:extLst>
          </p:cNvPr>
          <p:cNvSpPr/>
          <p:nvPr/>
        </p:nvSpPr>
        <p:spPr>
          <a:xfrm rot="10800000">
            <a:off x="8742039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Pfeil: nach unten 283">
            <a:extLst>
              <a:ext uri="{FF2B5EF4-FFF2-40B4-BE49-F238E27FC236}">
                <a16:creationId xmlns:a16="http://schemas.microsoft.com/office/drawing/2014/main" id="{05BBEE5E-5110-C64C-37D6-EB92EFE968C4}"/>
              </a:ext>
            </a:extLst>
          </p:cNvPr>
          <p:cNvSpPr/>
          <p:nvPr/>
        </p:nvSpPr>
        <p:spPr>
          <a:xfrm rot="10800000">
            <a:off x="7924108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Pfeil: nach unten 284">
            <a:extLst>
              <a:ext uri="{FF2B5EF4-FFF2-40B4-BE49-F238E27FC236}">
                <a16:creationId xmlns:a16="http://schemas.microsoft.com/office/drawing/2014/main" id="{5CACFBB3-2514-C9D0-77F0-3C442C34252D}"/>
              </a:ext>
            </a:extLst>
          </p:cNvPr>
          <p:cNvSpPr/>
          <p:nvPr/>
        </p:nvSpPr>
        <p:spPr>
          <a:xfrm rot="10800000">
            <a:off x="7084568" y="425458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1651A777-B046-A09F-37F8-8C132659BB65}"/>
              </a:ext>
            </a:extLst>
          </p:cNvPr>
          <p:cNvSpPr txBox="1"/>
          <p:nvPr/>
        </p:nvSpPr>
        <p:spPr>
          <a:xfrm>
            <a:off x="4386772" y="5055392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Translation </a:t>
            </a:r>
            <a:r>
              <a:rPr lang="de-DE" dirty="0">
                <a:solidFill>
                  <a:srgbClr val="FFC000"/>
                </a:solidFill>
              </a:rPr>
              <a:t>T</a:t>
            </a:r>
          </a:p>
        </p:txBody>
      </p:sp>
      <p:pic>
        <p:nvPicPr>
          <p:cNvPr id="287" name="Grafik 286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FB27F926-A2E3-389D-8864-E9B27DAC3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18" y="219560"/>
            <a:ext cx="3027967" cy="1966954"/>
          </a:xfrm>
          <a:prstGeom prst="rect">
            <a:avLst/>
          </a:prstGeom>
        </p:spPr>
      </p:pic>
      <p:sp>
        <p:nvSpPr>
          <p:cNvPr id="288" name="Textfeld 287">
            <a:extLst>
              <a:ext uri="{FF2B5EF4-FFF2-40B4-BE49-F238E27FC236}">
                <a16:creationId xmlns:a16="http://schemas.microsoft.com/office/drawing/2014/main" id="{62EB7C9B-1A65-545F-4319-2C1B588B57A8}"/>
              </a:ext>
            </a:extLst>
          </p:cNvPr>
          <p:cNvSpPr txBox="1"/>
          <p:nvPr/>
        </p:nvSpPr>
        <p:spPr>
          <a:xfrm>
            <a:off x="4396806" y="5550278"/>
            <a:ext cx="144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647254-17B1-BDD1-A287-EC5C1D28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53" y="1785569"/>
            <a:ext cx="720758" cy="332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3318866-DCB5-1074-8B9D-432CFB56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112" y="1433725"/>
            <a:ext cx="720758" cy="32321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1148BC-79D1-9475-DD20-F512A6C0C9D1}"/>
              </a:ext>
            </a:extLst>
          </p:cNvPr>
          <p:cNvSpPr txBox="1"/>
          <p:nvPr/>
        </p:nvSpPr>
        <p:spPr>
          <a:xfrm>
            <a:off x="9775411" y="226997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583237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In this talk we will focus on the deviation of magnons for ferromagnets -&gt; positive J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Concepts can be applied to antiferromagnets(not part of this talk)</a:t>
            </a:r>
          </a:p>
          <a:p>
            <a:pPr lvl="1"/>
            <a:r>
              <a:rPr lang="en-US" dirty="0"/>
              <a:t> and </a:t>
            </a:r>
            <a:r>
              <a:rPr lang="en-US" dirty="0" err="1"/>
              <a:t>altermagnets</a:t>
            </a:r>
            <a:r>
              <a:rPr lang="en-US" dirty="0"/>
              <a:t> (at the end of this talk)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Here we remember the </a:t>
            </a:r>
            <a:r>
              <a:rPr lang="en-US" dirty="0" err="1"/>
              <a:t>groundstate</a:t>
            </a:r>
            <a:r>
              <a:rPr lang="en-US" dirty="0"/>
              <a:t> as being </a:t>
            </a:r>
          </a:p>
          <a:p>
            <a:pPr lvl="1"/>
            <a:r>
              <a:rPr lang="en-US" dirty="0"/>
              <a:t>|0&gt; = |S,S,S,…,S&gt;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Which we can quickly check is an eigenstate of H, with the eigenenergy E_0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9EC34D-8295-5270-F62B-8A05146B8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3501777"/>
            <a:ext cx="5568949" cy="4103687"/>
          </a:xfrm>
        </p:spPr>
        <p:txBody>
          <a:bodyPr/>
          <a:lstStyle/>
          <a:p>
            <a:r>
              <a:rPr lang="en-US" dirty="0"/>
              <a:t>Eigenvalues and maybe matrix 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8977E5D-57E2-A0B6-CD1C-EBC6A3B14F70}"/>
              </a:ext>
            </a:extLst>
          </p:cNvPr>
          <p:cNvSpPr txBox="1"/>
          <p:nvPr/>
        </p:nvSpPr>
        <p:spPr>
          <a:xfrm>
            <a:off x="6239672" y="3945830"/>
            <a:ext cx="47586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a </a:t>
            </a:r>
            <a:r>
              <a:rPr lang="de-DE" dirty="0" err="1"/>
              <a:t>magnon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and </a:t>
            </a:r>
            <a:r>
              <a:rPr lang="de-DE" dirty="0" err="1"/>
              <a:t>thier</a:t>
            </a:r>
            <a:endParaRPr lang="de-DE" dirty="0"/>
          </a:p>
          <a:p>
            <a:r>
              <a:rPr lang="de-DE" dirty="0"/>
              <a:t>Properties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calculations</a:t>
            </a:r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321A836E-C698-28EF-B27D-40C99C5D71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66" y="1232883"/>
            <a:ext cx="2412195" cy="58553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FA0C992-1A8D-F0F6-37EE-94A34865F4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21" y="4869160"/>
            <a:ext cx="1734705" cy="20358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05E6297-324A-9F0D-3D12-7353926DB68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098" y="1182610"/>
            <a:ext cx="7421742" cy="146998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06F8F8D-46B4-4921-1F41-25551FB709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083" y="5083478"/>
            <a:ext cx="5635585" cy="11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9154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194C525-AB61-2A8A-5277-13C2EAF37376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7087EDA-1230-CD7E-5189-493E20CF0C2A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B866FEAB-2378-6806-91C8-10114F709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110E51DD-BAF8-0ED0-2413-77A2C46F1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9154C039-D261-C6CB-B6FB-16487ED36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4935149C-BC0C-8C30-E43E-0A8577C94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1D2DA18-DA93-547F-647B-662629B5F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54A6BF75-C267-986F-A4C1-94B917857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1188FF91-368B-6FC4-2864-676C32C56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9382EBAF-EF8A-160C-019D-C2F2641B3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6" name="Raute 25">
              <a:extLst>
                <a:ext uri="{FF2B5EF4-FFF2-40B4-BE49-F238E27FC236}">
                  <a16:creationId xmlns:a16="http://schemas.microsoft.com/office/drawing/2014/main" id="{7863E659-C97E-51A9-69E6-7D65CB229C6F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43DCAE1E-1FF1-6350-87E7-02E92A771D4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aute 37">
              <a:extLst>
                <a:ext uri="{FF2B5EF4-FFF2-40B4-BE49-F238E27FC236}">
                  <a16:creationId xmlns:a16="http://schemas.microsoft.com/office/drawing/2014/main" id="{7D7E18D2-602F-F707-FF9C-890E411DDA4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aute 38">
              <a:extLst>
                <a:ext uri="{FF2B5EF4-FFF2-40B4-BE49-F238E27FC236}">
                  <a16:creationId xmlns:a16="http://schemas.microsoft.com/office/drawing/2014/main" id="{C7FAADDD-93DF-8EA7-4E1E-E51043FD8CD7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6E96815-2E8B-A4AD-5EDE-B368A134071E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9B5CC0C2-FDA1-6D26-F2DB-38F67D426BC5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2AD1C578-0FB7-B040-5D1C-7043EA5C0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2AE83A7F-0937-8C81-EE60-72F578377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B785D5C-4F12-74D1-6CC3-BA62E4065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4C32B91-9656-6AEC-F752-0636B8EDA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01B77203-F928-D032-A378-F35552DCB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F0967D7-E05B-4CB6-12CD-AD828F001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58E54E0-24E6-7104-987D-74ABB79EB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82182BEF-9047-F5C9-64DC-668A73A4B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D77BC87-EBE9-F808-FE74-7A658D8A33F0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4" name="Raute 43">
              <a:extLst>
                <a:ext uri="{FF2B5EF4-FFF2-40B4-BE49-F238E27FC236}">
                  <a16:creationId xmlns:a16="http://schemas.microsoft.com/office/drawing/2014/main" id="{49172374-7252-6D90-2178-640CAC9354B4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aute 44">
              <a:extLst>
                <a:ext uri="{FF2B5EF4-FFF2-40B4-BE49-F238E27FC236}">
                  <a16:creationId xmlns:a16="http://schemas.microsoft.com/office/drawing/2014/main" id="{5D87EC28-D907-62D5-78B9-F25208A89BB7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4" name="Raute 73">
              <a:extLst>
                <a:ext uri="{FF2B5EF4-FFF2-40B4-BE49-F238E27FC236}">
                  <a16:creationId xmlns:a16="http://schemas.microsoft.com/office/drawing/2014/main" id="{57254CF0-CBEA-E4EC-6763-38F7517AE30D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5" name="Raute 74">
              <a:extLst>
                <a:ext uri="{FF2B5EF4-FFF2-40B4-BE49-F238E27FC236}">
                  <a16:creationId xmlns:a16="http://schemas.microsoft.com/office/drawing/2014/main" id="{BABB20BC-52AB-E67F-6C6B-465EBE6E3E12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BCC91F4-3498-6D21-1657-44806A682DBF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343230C-6438-FA55-C825-A1515A28691D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585B12F-C4B1-CAA5-CEB8-5223C0F0E0E4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lussdiagramm: Gespeicherte Daten 28">
              <a:extLst>
                <a:ext uri="{FF2B5EF4-FFF2-40B4-BE49-F238E27FC236}">
                  <a16:creationId xmlns:a16="http://schemas.microsoft.com/office/drawing/2014/main" id="{B12095CA-BF64-4E8F-9759-0D335BB42B2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lussdiagramm: Gespeicherte Daten 29">
              <a:extLst>
                <a:ext uri="{FF2B5EF4-FFF2-40B4-BE49-F238E27FC236}">
                  <a16:creationId xmlns:a16="http://schemas.microsoft.com/office/drawing/2014/main" id="{CD03FEDF-183F-2A43-EA11-632F9A100570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7D3A1BE-40CD-E140-3575-A994E45725DC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3B1321D-CD58-61B0-1779-3080032C60E6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AB1E2BC-9B29-D38C-D25C-A24D1F49DA0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Gespeicherte Daten 34">
              <a:extLst>
                <a:ext uri="{FF2B5EF4-FFF2-40B4-BE49-F238E27FC236}">
                  <a16:creationId xmlns:a16="http://schemas.microsoft.com/office/drawing/2014/main" id="{497D1D53-35A0-D487-FA2A-5E43EFA8C5FE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lussdiagramm: Gespeicherte Daten 35">
              <a:extLst>
                <a:ext uri="{FF2B5EF4-FFF2-40B4-BE49-F238E27FC236}">
                  <a16:creationId xmlns:a16="http://schemas.microsoft.com/office/drawing/2014/main" id="{6F9D77D8-2717-F42E-E5B0-6B29136E20BE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34256B9-4614-EE16-E407-44D648AFC184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51DA9D5A-8648-20A8-DF70-8107B5A63CC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EDB7D54-F1A9-CE8F-DCC0-E7D8EEF31712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lussdiagramm: Gespeicherte Daten 42">
              <a:extLst>
                <a:ext uri="{FF2B5EF4-FFF2-40B4-BE49-F238E27FC236}">
                  <a16:creationId xmlns:a16="http://schemas.microsoft.com/office/drawing/2014/main" id="{59B72CD0-C9B0-60F6-F6B4-7764B82F4220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lussdiagramm: Gespeicherte Daten 45">
              <a:extLst>
                <a:ext uri="{FF2B5EF4-FFF2-40B4-BE49-F238E27FC236}">
                  <a16:creationId xmlns:a16="http://schemas.microsoft.com/office/drawing/2014/main" id="{E1CF88CA-2683-3BED-56E9-7EB5E84D940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72FC151-CA38-B3ED-7010-B5BDF65DE117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D19BAEC-388E-E090-B142-A6FBC83CF5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EC1DA2C-B46E-D7D4-E92B-8BBFA0B6B2B5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EEEAE0DC-58E0-E7AC-8B13-E722C61AB9E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2354FC94-0ECC-A43B-0D5A-CADE174AB68C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6E406130-178C-2C58-6DED-F929FF050534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E37F7D0C-A0F3-BE07-86DB-3DFE3DAEC652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846DA0D-70E0-2A1F-2C27-1EA807D1D621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C9190C04-342E-AAF6-2F07-EF08264D0126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A9A396B1-3419-635C-D741-EBEA9BBBE9C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6A42FD3-CB55-3247-09C4-6626D98F43D1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FC5E1A7C-532F-DAF5-5D7C-B7F2CCDD2D4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5CAE9D2-C268-4B40-CC8B-CBA7338545E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B67CDAC8-7176-53E5-14B6-9CDAFB53DFD3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94A1EBF1-2459-FF8D-FF20-2CBEBBC8728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8F56EC70-37A2-414A-C7E5-6315EECF1DC7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E1A045E6-CB0D-F796-7D64-88134D5EF8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8727D4B-3484-696C-0B76-F5E92ADD5A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CF2BCBAC-E6EE-4882-2156-088CD2B6363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038BB36A-EDD4-A6F1-5F64-C9F7C4961B1A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50CFD6A3-A727-3B02-187B-04709827961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555C72C-DF21-3301-948F-E6A92AA295A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06BF9903-FC54-BD47-FC5D-16A5167A91A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lussdiagramm: Gespeicherte Daten 79">
              <a:extLst>
                <a:ext uri="{FF2B5EF4-FFF2-40B4-BE49-F238E27FC236}">
                  <a16:creationId xmlns:a16="http://schemas.microsoft.com/office/drawing/2014/main" id="{D3300FF9-A8BA-8A80-D9AC-77AA38A2D6B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lussdiagramm: Gespeicherte Daten 80">
              <a:extLst>
                <a:ext uri="{FF2B5EF4-FFF2-40B4-BE49-F238E27FC236}">
                  <a16:creationId xmlns:a16="http://schemas.microsoft.com/office/drawing/2014/main" id="{1007C4DD-7B31-D27A-73DA-DB0BB873EBB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80218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r>
              <a:rPr lang="de-DE" dirty="0"/>
              <a:t>: Ja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0479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275552" y="152310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743391" y="1799311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Rotation</a:t>
            </a:r>
          </a:p>
          <a:p>
            <a:pPr lvl="2"/>
            <a:r>
              <a:rPr lang="de-DE" dirty="0"/>
              <a:t>	       Keine Zeitumkehrsymmetrie	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AC74CA8E-43A8-3C3B-CC15-4F34263317D8}"/>
              </a:ext>
            </a:extLst>
          </p:cNvPr>
          <p:cNvSpPr/>
          <p:nvPr/>
        </p:nvSpPr>
        <p:spPr>
          <a:xfrm rot="17989508">
            <a:off x="7625831" y="4403188"/>
            <a:ext cx="576064" cy="520475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2B101BA-595B-1263-B8CB-E0BCB96E9F0B}"/>
              </a:ext>
            </a:extLst>
          </p:cNvPr>
          <p:cNvSpPr txBox="1"/>
          <p:nvPr/>
        </p:nvSpPr>
        <p:spPr>
          <a:xfrm>
            <a:off x="4437324" y="4644026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Rotation </a:t>
            </a:r>
            <a:r>
              <a:rPr lang="de-DE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14A29B0-AB76-0176-EA43-D75474F44A67}"/>
              </a:ext>
            </a:extLst>
          </p:cNvPr>
          <p:cNvSpPr txBox="1"/>
          <p:nvPr/>
        </p:nvSpPr>
        <p:spPr>
          <a:xfrm>
            <a:off x="4428941" y="51261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9" name="Grafik 18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773BE14C-2B93-80E0-72C7-AE9F62FE2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5" y="376978"/>
            <a:ext cx="2868639" cy="188399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D8FD029-11AC-D565-FCEB-39836543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24" y="1836430"/>
            <a:ext cx="762620" cy="31825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89D9C0E-10FF-00DD-A901-3BBE68C3B6B2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91254FE-1F3E-12A4-C21B-E083E947966F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9772B44-4003-726F-5CF8-23BEFA2C94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69E412F4-A031-2A81-D368-229BA172DA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BBD2393E-90F6-047E-1579-9FC738D0DB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E3DD48E-5260-CD5B-6879-865C17623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4E6C6324-7667-5CCF-F841-29F013899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4E870EFA-1CA6-C804-3C3F-2D621C7DE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B87AB213-CE31-B133-D0A4-26B6F159B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02E1E8C0-803E-253C-D3A4-82A00FAB7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B8B626E-534F-5190-2E9C-4A7F9765AF23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Raute 28">
              <a:extLst>
                <a:ext uri="{FF2B5EF4-FFF2-40B4-BE49-F238E27FC236}">
                  <a16:creationId xmlns:a16="http://schemas.microsoft.com/office/drawing/2014/main" id="{FA76323A-E699-4096-605E-AB2C5832B5DD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aute 29">
              <a:extLst>
                <a:ext uri="{FF2B5EF4-FFF2-40B4-BE49-F238E27FC236}">
                  <a16:creationId xmlns:a16="http://schemas.microsoft.com/office/drawing/2014/main" id="{6C9442CF-2A2B-42B7-83A5-E144A320B42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aute 30">
              <a:extLst>
                <a:ext uri="{FF2B5EF4-FFF2-40B4-BE49-F238E27FC236}">
                  <a16:creationId xmlns:a16="http://schemas.microsoft.com/office/drawing/2014/main" id="{54E81D89-6DF7-481A-E2A3-DC45C416268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F5908850-C7D9-FD46-1178-930086C1927F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3D6F11A-3054-CF95-1A54-535866D007B5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1989375-E24C-64A5-00C9-51A1C449D00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52204D89-EF65-1F83-4104-37A55095E6B7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B60E3F94-50A5-A970-B795-1B4F00277CA2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EC9B7CA4-4F66-EE5E-A319-67E245C1790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F4C57E6-1380-6676-0FCF-4F884E7A1A71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8FE19A3E-F988-4AF6-CFBC-23087DEFFA9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11837E8-61B0-C367-FC58-3992A8D1DB1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63C250A9-5ADA-CB22-2E18-343E01A9799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8889C008-B174-586C-0BA4-0508451F155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A05AF20-4215-A651-2135-9B27FB288841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0C4EE-11C0-3E0D-FAA8-376D93328AA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C8BF584-D64C-2DE3-92E9-CDBAD11CFC5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112689E6-4ED4-F82D-0857-C9A92F94CDAD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87FF04A0-FED8-57CB-117B-3CE31F399CB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F99BEA48-B6E8-9DA3-4019-7C1E6333B159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23D2F18-BB96-B8C5-4CAE-AB84AE23895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A85FE246-C668-62D8-BDC4-5CC607F45A5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AA1047DE-3CB5-08D9-EF3C-00E36D7CB431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F662D55E-56F8-6818-AEA6-AB7163F8629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BC81C09-93CB-711E-F8ED-1292D5CE5B9B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55A8EC28-0B02-6652-6F67-1D12A209FACD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EAAF07CB-2FF7-7FE6-2B1F-EDDA2B67E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91EF02C7-BD3E-CD4D-D825-727D573D53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9D6DB396-834E-8380-2DA1-835E01714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BFAA3ADC-0D6A-67B7-2126-A2216FCE2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E9118F91-B782-227D-58EC-2E433F9A6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1B5A84E5-7515-BA9D-9499-5D4E9302D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01E45BC4-B196-BB07-79B1-9FB374777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A587C3FB-5A8C-69FE-0796-2EA89F141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804F8AD1-CE21-F04E-E925-D3F77DA6DA4D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9" name="Raute 78">
              <a:extLst>
                <a:ext uri="{FF2B5EF4-FFF2-40B4-BE49-F238E27FC236}">
                  <a16:creationId xmlns:a16="http://schemas.microsoft.com/office/drawing/2014/main" id="{B0B051A5-A995-70B8-3C0E-BE3EE105D70C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C7D2C7A-8DEE-7214-2B98-80BA663C5A19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1" name="Raute 80">
              <a:extLst>
                <a:ext uri="{FF2B5EF4-FFF2-40B4-BE49-F238E27FC236}">
                  <a16:creationId xmlns:a16="http://schemas.microsoft.com/office/drawing/2014/main" id="{3125D410-3FE4-B19A-4E2A-3CF7F0B3A850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Raute 81">
              <a:extLst>
                <a:ext uri="{FF2B5EF4-FFF2-40B4-BE49-F238E27FC236}">
                  <a16:creationId xmlns:a16="http://schemas.microsoft.com/office/drawing/2014/main" id="{AFC880D7-4334-CB18-8C95-E4D5C1DAECF4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9502E9E-7138-0F45-962B-761729A3F122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DE33EAD-88D2-8CAC-94A5-5C7D949598C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0FDFA58-5BD5-333E-7CAF-B5C65BB5072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lussdiagramm: Gespeicherte Daten 97">
              <a:extLst>
                <a:ext uri="{FF2B5EF4-FFF2-40B4-BE49-F238E27FC236}">
                  <a16:creationId xmlns:a16="http://schemas.microsoft.com/office/drawing/2014/main" id="{FBE67E3C-238F-27A9-B611-0414EE7DDB7C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lussdiagramm: Gespeicherte Daten 98">
              <a:extLst>
                <a:ext uri="{FF2B5EF4-FFF2-40B4-BE49-F238E27FC236}">
                  <a16:creationId xmlns:a16="http://schemas.microsoft.com/office/drawing/2014/main" id="{B47D2CA0-B02E-73B0-9E2F-139C35606479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9E33AE0-28BA-B8F9-84D3-85C1D65A33F7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880E6509-DD42-772A-44B9-EACCA2C917BE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BA6BB47-71A0-D964-48CA-28C3A45F1F4B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lussdiagramm: Gespeicherte Daten 104">
              <a:extLst>
                <a:ext uri="{FF2B5EF4-FFF2-40B4-BE49-F238E27FC236}">
                  <a16:creationId xmlns:a16="http://schemas.microsoft.com/office/drawing/2014/main" id="{69AE3F90-64DD-0764-DF43-E132FD535EE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lussdiagramm: Gespeicherte Daten 106">
              <a:extLst>
                <a:ext uri="{FF2B5EF4-FFF2-40B4-BE49-F238E27FC236}">
                  <a16:creationId xmlns:a16="http://schemas.microsoft.com/office/drawing/2014/main" id="{15EB6F1D-675E-E9DE-D032-CB47CB4AB832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CE99DF4-2525-055B-977C-3789A3F16285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C0BEB024-9F61-85DD-7AEB-84F91D3FB36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F0C34F76-B3D4-69A3-5116-7BB44F08BD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lussdiagramm: Gespeicherte Daten 114">
              <a:extLst>
                <a:ext uri="{FF2B5EF4-FFF2-40B4-BE49-F238E27FC236}">
                  <a16:creationId xmlns:a16="http://schemas.microsoft.com/office/drawing/2014/main" id="{686EE414-0FF2-8825-D806-6355A9E17A0F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lussdiagramm: Gespeicherte Daten 115">
              <a:extLst>
                <a:ext uri="{FF2B5EF4-FFF2-40B4-BE49-F238E27FC236}">
                  <a16:creationId xmlns:a16="http://schemas.microsoft.com/office/drawing/2014/main" id="{4EAFA71B-D5E6-1A14-0750-86B8147846B5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682FA298-81B7-D860-BF6B-51D449548A6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CA0BFAA-D858-C227-3E3E-E2AFACD1F707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3F29652D-EBFC-46C3-33DB-1C2BE467EAD3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lussdiagramm: Gespeicherte Daten 121">
              <a:extLst>
                <a:ext uri="{FF2B5EF4-FFF2-40B4-BE49-F238E27FC236}">
                  <a16:creationId xmlns:a16="http://schemas.microsoft.com/office/drawing/2014/main" id="{81A58C74-28F4-68CA-9A3B-EA54369C099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lussdiagramm: Gespeicherte Daten 123">
              <a:extLst>
                <a:ext uri="{FF2B5EF4-FFF2-40B4-BE49-F238E27FC236}">
                  <a16:creationId xmlns:a16="http://schemas.microsoft.com/office/drawing/2014/main" id="{FAE21D21-DA47-3A85-E855-643AFFFC066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18596663-0095-D7A0-771E-2003C42932A5}"/>
              </a:ext>
            </a:extLst>
          </p:cNvPr>
          <p:cNvSpPr txBox="1"/>
          <p:nvPr/>
        </p:nvSpPr>
        <p:spPr>
          <a:xfrm>
            <a:off x="9755940" y="2366713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6759169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Gittersymmetrie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8966705" y="191482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9938705" y="1163784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9938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10874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9938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10874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8966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8966704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10874705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10874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8858693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9846998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10766692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1735694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8858693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9846998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10766692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1735694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8858693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9846998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10766692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1735694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8858693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9846998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10766692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1735694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827F099E-7E33-D69D-6CD2-529F86E59173}"/>
              </a:ext>
            </a:extLst>
          </p:cNvPr>
          <p:cNvGrpSpPr/>
          <p:nvPr/>
        </p:nvGrpSpPr>
        <p:grpSpPr>
          <a:xfrm>
            <a:off x="665877" y="3794325"/>
            <a:ext cx="2646707" cy="2552856"/>
            <a:chOff x="3692899" y="1467633"/>
            <a:chExt cx="3093025" cy="3057298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69AED8-FD42-EAA9-1976-559141456F4A}"/>
                </a:ext>
              </a:extLst>
            </p:cNvPr>
            <p:cNvSpPr/>
            <p:nvPr/>
          </p:nvSpPr>
          <p:spPr>
            <a:xfrm>
              <a:off x="4427995" y="1753643"/>
              <a:ext cx="1523989" cy="212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66003DAD-1FD4-611D-AC69-CC242D0F2A49}"/>
                </a:ext>
              </a:extLst>
            </p:cNvPr>
            <p:cNvSpPr/>
            <p:nvPr/>
          </p:nvSpPr>
          <p:spPr>
            <a:xfrm>
              <a:off x="3800911" y="1555980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F19685A-E56B-5D54-2236-C0C7B8FF5DAC}"/>
                </a:ext>
              </a:extLst>
            </p:cNvPr>
            <p:cNvSpPr/>
            <p:nvPr/>
          </p:nvSpPr>
          <p:spPr>
            <a:xfrm>
              <a:off x="4772911" y="2528282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760204F-8A53-1727-623F-41CE84F43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02029367-7DC0-F63A-DA39-BC981240D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11376F34-05A4-D25E-60B9-C41AA393F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30DB3FF-1A55-F5DF-20E7-7D1E09522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D7E13B81-8F4F-D718-41BF-6DE5738F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703C7CB7-022D-243F-716D-09972B999A9C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48598F9A-69CE-B2D3-3607-F1E0EED85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1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051C465B-5AAB-EB66-381E-897762E771B7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F2123D8-E4DE-1ED9-8C8B-2689D098249C}"/>
                </a:ext>
              </a:extLst>
            </p:cNvPr>
            <p:cNvSpPr/>
            <p:nvPr/>
          </p:nvSpPr>
          <p:spPr>
            <a:xfrm>
              <a:off x="3692899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FFA549A-881E-69B2-2BB9-D627D8C05494}"/>
                </a:ext>
              </a:extLst>
            </p:cNvPr>
            <p:cNvSpPr/>
            <p:nvPr/>
          </p:nvSpPr>
          <p:spPr>
            <a:xfrm>
              <a:off x="4681204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FBDFC99-AD52-C886-37DF-EA2B36429797}"/>
                </a:ext>
              </a:extLst>
            </p:cNvPr>
            <p:cNvSpPr/>
            <p:nvPr/>
          </p:nvSpPr>
          <p:spPr>
            <a:xfrm>
              <a:off x="5600898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45098735-EBD9-C6C4-DFE9-499F5F4C6A64}"/>
                </a:ext>
              </a:extLst>
            </p:cNvPr>
            <p:cNvSpPr/>
            <p:nvPr/>
          </p:nvSpPr>
          <p:spPr>
            <a:xfrm>
              <a:off x="6569900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FB87CF7-0F83-A8FC-1D8A-1B08EE4246DF}"/>
                </a:ext>
              </a:extLst>
            </p:cNvPr>
            <p:cNvSpPr/>
            <p:nvPr/>
          </p:nvSpPr>
          <p:spPr>
            <a:xfrm>
              <a:off x="3692899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F1656DE-4CBE-93C4-594E-86B3FC737787}"/>
                </a:ext>
              </a:extLst>
            </p:cNvPr>
            <p:cNvSpPr/>
            <p:nvPr/>
          </p:nvSpPr>
          <p:spPr>
            <a:xfrm>
              <a:off x="4681204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522906E-D3AF-F914-C2C3-A559B9A0C168}"/>
                </a:ext>
              </a:extLst>
            </p:cNvPr>
            <p:cNvSpPr/>
            <p:nvPr/>
          </p:nvSpPr>
          <p:spPr>
            <a:xfrm>
              <a:off x="5600898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59B3C3A-C2DA-5DF8-6180-DEE42387CF98}"/>
                </a:ext>
              </a:extLst>
            </p:cNvPr>
            <p:cNvSpPr/>
            <p:nvPr/>
          </p:nvSpPr>
          <p:spPr>
            <a:xfrm>
              <a:off x="6569900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033EBAAB-4B3F-08A0-07C3-FA692E91ADB0}"/>
                </a:ext>
              </a:extLst>
            </p:cNvPr>
            <p:cNvSpPr/>
            <p:nvPr/>
          </p:nvSpPr>
          <p:spPr>
            <a:xfrm>
              <a:off x="3692899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C91398-112F-4730-6AAE-75DA2FE3C878}"/>
                </a:ext>
              </a:extLst>
            </p:cNvPr>
            <p:cNvSpPr/>
            <p:nvPr/>
          </p:nvSpPr>
          <p:spPr>
            <a:xfrm>
              <a:off x="4681204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088A7B2-F4C0-0B67-D91F-25187367E639}"/>
                </a:ext>
              </a:extLst>
            </p:cNvPr>
            <p:cNvSpPr/>
            <p:nvPr/>
          </p:nvSpPr>
          <p:spPr>
            <a:xfrm>
              <a:off x="5600898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4D758A0-2875-939E-1E20-C77CC39E36C2}"/>
                </a:ext>
              </a:extLst>
            </p:cNvPr>
            <p:cNvSpPr/>
            <p:nvPr/>
          </p:nvSpPr>
          <p:spPr>
            <a:xfrm>
              <a:off x="6569900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2C09D37B-D842-3781-6478-1ECB73FE60D1}"/>
                </a:ext>
              </a:extLst>
            </p:cNvPr>
            <p:cNvSpPr/>
            <p:nvPr/>
          </p:nvSpPr>
          <p:spPr>
            <a:xfrm>
              <a:off x="3692899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D99C09-CF71-A7BE-6782-DA89CEC3D112}"/>
                </a:ext>
              </a:extLst>
            </p:cNvPr>
            <p:cNvSpPr/>
            <p:nvPr/>
          </p:nvSpPr>
          <p:spPr>
            <a:xfrm>
              <a:off x="4681204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4FD37A3-F6EF-8A83-E9BF-F226A0E661C5}"/>
                </a:ext>
              </a:extLst>
            </p:cNvPr>
            <p:cNvSpPr/>
            <p:nvPr/>
          </p:nvSpPr>
          <p:spPr>
            <a:xfrm>
              <a:off x="5600898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746FB086-DAF7-3AC5-AC97-8CB0019F26EA}"/>
                </a:ext>
              </a:extLst>
            </p:cNvPr>
            <p:cNvSpPr/>
            <p:nvPr/>
          </p:nvSpPr>
          <p:spPr>
            <a:xfrm>
              <a:off x="6569900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4155" y="417567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A9607378-B33C-D1D9-008A-1671649451C8}"/>
              </a:ext>
            </a:extLst>
          </p:cNvPr>
          <p:cNvGrpSpPr/>
          <p:nvPr/>
        </p:nvGrpSpPr>
        <p:grpSpPr>
          <a:xfrm>
            <a:off x="6646216" y="3816687"/>
            <a:ext cx="2719801" cy="2583571"/>
            <a:chOff x="6760575" y="3312792"/>
            <a:chExt cx="3093025" cy="3057298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1DBC14A-1B5E-5483-9B89-757ED7B16544}"/>
                </a:ext>
              </a:extLst>
            </p:cNvPr>
            <p:cNvSpPr/>
            <p:nvPr/>
          </p:nvSpPr>
          <p:spPr>
            <a:xfrm>
              <a:off x="6868587" y="3401139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8C2B063-ED48-B074-A7A6-4CACAABFC46C}"/>
                </a:ext>
              </a:extLst>
            </p:cNvPr>
            <p:cNvSpPr/>
            <p:nvPr/>
          </p:nvSpPr>
          <p:spPr>
            <a:xfrm>
              <a:off x="7840587" y="4373441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3AA27FCF-9CE5-415E-43A1-C19050EF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F893E94-1D65-0C77-0237-BD9C070E8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8FD65474-4B74-959E-C935-BAE77B22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1F9C66F-D3DA-A80E-1458-439804644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D967A8E2-7516-F2BB-F26D-4A43D4A4B4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0434579D-3D46-2F01-03A6-57A9DC91C9F2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4BD2CDA5-2A7C-87E6-919D-CC626C62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7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A0E8085D-7538-BFF5-125A-52F7ECA612C9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59087F14-7E05-18CD-2C4B-F715CAC0CD36}"/>
                </a:ext>
              </a:extLst>
            </p:cNvPr>
            <p:cNvSpPr/>
            <p:nvPr/>
          </p:nvSpPr>
          <p:spPr>
            <a:xfrm>
              <a:off x="6760575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0049DA8E-065B-001F-CD9E-D7C263571732}"/>
                </a:ext>
              </a:extLst>
            </p:cNvPr>
            <p:cNvSpPr/>
            <p:nvPr/>
          </p:nvSpPr>
          <p:spPr>
            <a:xfrm>
              <a:off x="7748880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1DAD6AD4-6886-D323-769E-6C8DC844C387}"/>
                </a:ext>
              </a:extLst>
            </p:cNvPr>
            <p:cNvSpPr/>
            <p:nvPr/>
          </p:nvSpPr>
          <p:spPr>
            <a:xfrm>
              <a:off x="8668574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7559E419-B461-8811-17F1-ECD394D2A0D6}"/>
                </a:ext>
              </a:extLst>
            </p:cNvPr>
            <p:cNvSpPr/>
            <p:nvPr/>
          </p:nvSpPr>
          <p:spPr>
            <a:xfrm>
              <a:off x="9637576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404AD1F5-F0A4-20BF-5B64-BDCCA61819CE}"/>
                </a:ext>
              </a:extLst>
            </p:cNvPr>
            <p:cNvSpPr/>
            <p:nvPr/>
          </p:nvSpPr>
          <p:spPr>
            <a:xfrm>
              <a:off x="6760575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E5E81A85-24DE-1408-B643-F4FD8175556F}"/>
                </a:ext>
              </a:extLst>
            </p:cNvPr>
            <p:cNvSpPr/>
            <p:nvPr/>
          </p:nvSpPr>
          <p:spPr>
            <a:xfrm>
              <a:off x="7748880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8DE356C-588F-1231-53FC-2157C27144DF}"/>
                </a:ext>
              </a:extLst>
            </p:cNvPr>
            <p:cNvSpPr/>
            <p:nvPr/>
          </p:nvSpPr>
          <p:spPr>
            <a:xfrm>
              <a:off x="8668574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5AC89E6C-CF32-7A5C-B3FF-9DAEDBD82642}"/>
                </a:ext>
              </a:extLst>
            </p:cNvPr>
            <p:cNvSpPr/>
            <p:nvPr/>
          </p:nvSpPr>
          <p:spPr>
            <a:xfrm>
              <a:off x="9637576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603E51D-80FE-6140-2AC5-7BEFB7945730}"/>
                </a:ext>
              </a:extLst>
            </p:cNvPr>
            <p:cNvSpPr/>
            <p:nvPr/>
          </p:nvSpPr>
          <p:spPr>
            <a:xfrm>
              <a:off x="6760575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9A4EDEB4-F40C-CB3E-A8DA-5A425BF27889}"/>
                </a:ext>
              </a:extLst>
            </p:cNvPr>
            <p:cNvSpPr/>
            <p:nvPr/>
          </p:nvSpPr>
          <p:spPr>
            <a:xfrm>
              <a:off x="7748880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911F6BA-DC6F-ED2D-E93C-5DE602DB3BFA}"/>
                </a:ext>
              </a:extLst>
            </p:cNvPr>
            <p:cNvSpPr/>
            <p:nvPr/>
          </p:nvSpPr>
          <p:spPr>
            <a:xfrm>
              <a:off x="8668574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7673FF5-2668-B050-9243-A74131E9D236}"/>
                </a:ext>
              </a:extLst>
            </p:cNvPr>
            <p:cNvSpPr/>
            <p:nvPr/>
          </p:nvSpPr>
          <p:spPr>
            <a:xfrm>
              <a:off x="9637576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30DC5EC-0E97-AA20-4027-DE57B9A8A715}"/>
                </a:ext>
              </a:extLst>
            </p:cNvPr>
            <p:cNvSpPr/>
            <p:nvPr/>
          </p:nvSpPr>
          <p:spPr>
            <a:xfrm>
              <a:off x="6760575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131D44E-EABF-8677-0067-672394C57FC6}"/>
                </a:ext>
              </a:extLst>
            </p:cNvPr>
            <p:cNvSpPr/>
            <p:nvPr/>
          </p:nvSpPr>
          <p:spPr>
            <a:xfrm>
              <a:off x="7748880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A7BD82-6FB3-07E4-E84A-42A7F1C06B3B}"/>
                </a:ext>
              </a:extLst>
            </p:cNvPr>
            <p:cNvSpPr/>
            <p:nvPr/>
          </p:nvSpPr>
          <p:spPr>
            <a:xfrm>
              <a:off x="8668574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B271F215-546D-80E5-B4DF-5CDF73481C0F}"/>
                </a:ext>
              </a:extLst>
            </p:cNvPr>
            <p:cNvSpPr/>
            <p:nvPr/>
          </p:nvSpPr>
          <p:spPr>
            <a:xfrm>
              <a:off x="9637576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97" y="368998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892" y="556766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1034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</a:t>
            </a:r>
            <a:r>
              <a:rPr lang="de-DE" dirty="0" err="1"/>
              <a:t>spin</a:t>
            </a:r>
            <a:r>
              <a:rPr lang="de-DE" dirty="0"/>
              <a:t>-polarisation im k-Raum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7A81E01-1CE4-19E9-59E8-3A7EFC8B63A5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269AED8-FD42-EAA9-1976-559141456F4A}"/>
              </a:ext>
            </a:extLst>
          </p:cNvPr>
          <p:cNvSpPr/>
          <p:nvPr/>
        </p:nvSpPr>
        <p:spPr>
          <a:xfrm>
            <a:off x="4427995" y="175364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7994704" y="993689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8966704" y="1965991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8966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9902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8966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9902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7994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7994703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9902704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9902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7886692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8874997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9794691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0763693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7886692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8874997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9794691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0763693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7886692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8874997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9794691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0763693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7886692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8874997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9794691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0763693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4853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784EBF-4597-FAE4-2C47-C1542BDD6712}"/>
              </a:ext>
            </a:extLst>
          </p:cNvPr>
          <p:cNvSpPr/>
          <p:nvPr/>
        </p:nvSpPr>
        <p:spPr>
          <a:xfrm>
            <a:off x="4703277" y="3877455"/>
            <a:ext cx="2916711" cy="2764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FE9A90-0571-D7ED-0E06-907C026F02AB}"/>
              </a:ext>
            </a:extLst>
          </p:cNvPr>
          <p:cNvSpPr/>
          <p:nvPr/>
        </p:nvSpPr>
        <p:spPr>
          <a:xfrm>
            <a:off x="690313" y="3877455"/>
            <a:ext cx="2868639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15BA07-3AF9-CFB8-016C-7FAF49939DEC}"/>
              </a:ext>
            </a:extLst>
          </p:cNvPr>
          <p:cNvSpPr/>
          <p:nvPr/>
        </p:nvSpPr>
        <p:spPr>
          <a:xfrm>
            <a:off x="690312" y="4932524"/>
            <a:ext cx="2868639" cy="13958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29470957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279453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295570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durch </a:t>
            </a:r>
            <a:r>
              <a:rPr lang="de-DE" dirty="0" err="1"/>
              <a:t>Translations</a:t>
            </a:r>
            <a:r>
              <a:rPr lang="de-DE" dirty="0"/>
              <a:t> oder </a:t>
            </a:r>
            <a:r>
              <a:rPr lang="de-DE" dirty="0" err="1"/>
              <a:t>Inversions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Entartete Energiebänder</a:t>
            </a:r>
          </a:p>
          <a:p>
            <a:pPr lvl="3"/>
            <a:r>
              <a:rPr lang="de-DE" dirty="0"/>
              <a:t>Im Limit von verschwindender Spin-Orbital-Kopplung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Charakterisiert durch ein Spin Gitter</a:t>
            </a:r>
          </a:p>
          <a:p>
            <a:pPr lvl="2"/>
            <a:r>
              <a:rPr lang="de-DE" dirty="0"/>
              <a:t>Isotrope Energiebänder</a:t>
            </a:r>
          </a:p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nur durch </a:t>
            </a:r>
            <a:r>
              <a:rPr lang="de-DE" dirty="0" err="1"/>
              <a:t>Rotations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Im Limit SOK -&gt; 0 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9230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Zeitumkehrsymmetrie 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Phasen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34286818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Analogie</a:t>
            </a:r>
          </a:p>
          <a:p>
            <a:endParaRPr lang="de-DE" dirty="0"/>
          </a:p>
          <a:p>
            <a:pPr lvl="1"/>
            <a:r>
              <a:rPr lang="de-DE" dirty="0"/>
              <a:t>Bereits 2009 wurden d-wellen für Magnete aus einer Analogie zu Supraleitern vorhergesagt</a:t>
            </a:r>
          </a:p>
          <a:p>
            <a:endParaRPr lang="de-DE" dirty="0"/>
          </a:p>
          <a:p>
            <a:r>
              <a:rPr lang="de-DE" dirty="0"/>
              <a:t>Weitere Eigenschaften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AHE, wegen aufgeteilter Bänder</a:t>
            </a:r>
          </a:p>
          <a:p>
            <a:pPr lvl="3"/>
            <a:r>
              <a:rPr lang="de-DE" dirty="0"/>
              <a:t>GMR, TMR</a:t>
            </a:r>
          </a:p>
          <a:p>
            <a:pPr lvl="2"/>
            <a:r>
              <a:rPr lang="de-DE" dirty="0"/>
              <a:t>(Beachtung der nichtmagnetischen Atome für die Symmetrien) </a:t>
            </a:r>
          </a:p>
          <a:p>
            <a:pPr lvl="2"/>
            <a:r>
              <a:rPr lang="de-DE" dirty="0"/>
              <a:t>Robuste Zustände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59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6" name="Grafik 5" descr="Ein Bild, das Screenshot, Farbigkeit, Diagramm, Kreis enthält.&#10;&#10;Automatisch generierte Beschreibung">
            <a:extLst>
              <a:ext uri="{FF2B5EF4-FFF2-40B4-BE49-F238E27FC236}">
                <a16:creationId xmlns:a16="http://schemas.microsoft.com/office/drawing/2014/main" id="{F76086D5-39AE-DCE1-4CEF-9412711C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04" y="3284984"/>
            <a:ext cx="3355606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1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32B86-51D2-B9C2-E952-3538E3D9E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1CE16A-0539-1630-EE28-B5F2AF30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5EB0BB-39B9-A6D1-D3F7-DC651B336B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Which we can quickly check is an eigenstate of H, with the eigenenergy E_0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now ask ourself the question how to excitations of this </a:t>
            </a:r>
            <a:r>
              <a:rPr lang="en-US" dirty="0" err="1"/>
              <a:t>groundstate</a:t>
            </a:r>
            <a:r>
              <a:rPr lang="en-US" dirty="0"/>
              <a:t> look like</a:t>
            </a:r>
          </a:p>
          <a:p>
            <a:pPr lvl="1"/>
            <a:r>
              <a:rPr lang="en-US" dirty="0"/>
              <a:t>-This is the same question Felix Block asked himself ~1930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-Maybe mention why the question is interesting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path.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D01389-A83C-1292-9397-9DFD56BA2C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A22FD6-3EAF-F518-C363-9205CA81EB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FB0C2D-D3C9-D148-50FE-345689328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0A292EF-6F60-74F5-97DC-B4EA1A1A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09543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Vorteile der Beschreibung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Altermagnetische</a:t>
            </a:r>
            <a:r>
              <a:rPr lang="de-DE" dirty="0"/>
              <a:t> Spin Separation ist nur schwach von der relativistischen Spin-Orbit-Kopplung abhängig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relativistisch</a:t>
            </a:r>
          </a:p>
          <a:p>
            <a:pPr lvl="3"/>
            <a:r>
              <a:rPr lang="de-DE" dirty="0"/>
              <a:t>Spin bleibt eine gute Quantenzahl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60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B6F0DD-2C2B-1985-7A1E-A56F5333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74477"/>
            <a:ext cx="436305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41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Erkennungsmerkmale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61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569FC8-AFB4-6E29-F9AE-DAB6C6F77C8B}"/>
              </a:ext>
            </a:extLst>
          </p:cNvPr>
          <p:cNvSpPr txBox="1"/>
          <p:nvPr/>
        </p:nvSpPr>
        <p:spPr>
          <a:xfrm>
            <a:off x="3616282" y="493441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06C277-EC72-E9B5-AACA-8BFE0CB1F628}"/>
              </a:ext>
            </a:extLst>
          </p:cNvPr>
          <p:cNvSpPr/>
          <p:nvPr/>
        </p:nvSpPr>
        <p:spPr>
          <a:xfrm>
            <a:off x="551384" y="2564904"/>
            <a:ext cx="5256584" cy="360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Regeln zur Identifizierung von AM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741BBAB-C589-1F34-A928-5095AC8759D6}"/>
              </a:ext>
            </a:extLst>
          </p:cNvPr>
          <p:cNvSpPr/>
          <p:nvPr/>
        </p:nvSpPr>
        <p:spPr>
          <a:xfrm>
            <a:off x="551383" y="2924943"/>
            <a:ext cx="5256585" cy="2009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Gerade Anzahl magnetischer Atome in der EZ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Keine </a:t>
            </a:r>
            <a:r>
              <a:rPr lang="de-DE" dirty="0" err="1">
                <a:solidFill>
                  <a:schemeClr val="tx1"/>
                </a:solidFill>
              </a:rPr>
              <a:t>Inversionsymmetrie</a:t>
            </a:r>
            <a:r>
              <a:rPr lang="de-DE" dirty="0">
                <a:solidFill>
                  <a:schemeClr val="tx1"/>
                </a:solidFill>
              </a:rPr>
              <a:t> zwischen magnetischen Atomen der Untergitter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Untergitter durch kristallographische Rotationen verbunden</a:t>
            </a:r>
          </a:p>
        </p:txBody>
      </p:sp>
    </p:spTree>
    <p:extLst>
      <p:ext uri="{BB962C8B-B14F-4D97-AF65-F5344CB8AC3E}">
        <p14:creationId xmlns:p14="http://schemas.microsoft.com/office/powerpoint/2010/main" val="31520842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3"/>
            <a:r>
              <a:rPr lang="de-DE" dirty="0"/>
              <a:t>Robust zu externen Felder</a:t>
            </a:r>
          </a:p>
          <a:p>
            <a:pPr lvl="3"/>
            <a:r>
              <a:rPr lang="de-DE" dirty="0"/>
              <a:t>Keine Streufelder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3"/>
            <a:r>
              <a:rPr lang="de-DE" dirty="0"/>
              <a:t>Magnet-Transport-Effekte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A675C80-3B22-1C9F-8810-555C0657F769}"/>
              </a:ext>
            </a:extLst>
          </p:cNvPr>
          <p:cNvSpPr/>
          <p:nvPr/>
        </p:nvSpPr>
        <p:spPr>
          <a:xfrm>
            <a:off x="765598" y="4683072"/>
            <a:ext cx="2858194" cy="295822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AAD4E61-AA8A-5C93-1E06-8C78935E861F}"/>
              </a:ext>
            </a:extLst>
          </p:cNvPr>
          <p:cNvSpPr/>
          <p:nvPr/>
        </p:nvSpPr>
        <p:spPr>
          <a:xfrm>
            <a:off x="765598" y="4978894"/>
            <a:ext cx="2858194" cy="785990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2E431A0-3D8B-D5F1-3175-5B9FDEA9B94B}"/>
              </a:ext>
            </a:extLst>
          </p:cNvPr>
          <p:cNvSpPr/>
          <p:nvPr/>
        </p:nvSpPr>
        <p:spPr>
          <a:xfrm>
            <a:off x="4666902" y="4683071"/>
            <a:ext cx="3107697" cy="808585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5B58188-23C7-13A6-AA09-0ED23D02CD39}"/>
              </a:ext>
            </a:extLst>
          </p:cNvPr>
          <p:cNvSpPr/>
          <p:nvPr/>
        </p:nvSpPr>
        <p:spPr>
          <a:xfrm>
            <a:off x="4661255" y="5491657"/>
            <a:ext cx="3118990" cy="273227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9570F2-0E60-F40E-8052-17C1566F994A}"/>
              </a:ext>
            </a:extLst>
          </p:cNvPr>
          <p:cNvSpPr/>
          <p:nvPr/>
        </p:nvSpPr>
        <p:spPr>
          <a:xfrm>
            <a:off x="8505238" y="4683072"/>
            <a:ext cx="3107697" cy="295822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77996D-9573-2F5B-8FCC-826D0940E71A}"/>
              </a:ext>
            </a:extLst>
          </p:cNvPr>
          <p:cNvSpPr/>
          <p:nvPr/>
        </p:nvSpPr>
        <p:spPr>
          <a:xfrm>
            <a:off x="8505238" y="5491657"/>
            <a:ext cx="3107697" cy="538338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C9269DB-E0DF-23EF-80ED-2FC65B6661E7}"/>
              </a:ext>
            </a:extLst>
          </p:cNvPr>
          <p:cNvSpPr/>
          <p:nvPr/>
        </p:nvSpPr>
        <p:spPr>
          <a:xfrm>
            <a:off x="8505238" y="4978894"/>
            <a:ext cx="3107697" cy="512763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867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8112472" cy="4103985"/>
          </a:xfrm>
        </p:spPr>
        <p:txBody>
          <a:bodyPr/>
          <a:lstStyle/>
          <a:p>
            <a:r>
              <a:rPr lang="de-DE" dirty="0"/>
              <a:t>Vorteile/Einfluss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Anomaler Hall Effekt/GMR/TMR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Robust, weil keine Magnetisierung</a:t>
            </a:r>
          </a:p>
          <a:p>
            <a:pPr lvl="3"/>
            <a:r>
              <a:rPr lang="de-DE" dirty="0"/>
              <a:t>keine </a:t>
            </a:r>
            <a:r>
              <a:rPr lang="de-DE" dirty="0" err="1"/>
              <a:t>Streumagentisierung</a:t>
            </a:r>
            <a:r>
              <a:rPr lang="de-DE" dirty="0"/>
              <a:t> (aufwendiges SAFS(GMR-Stacks) im Moment)</a:t>
            </a:r>
          </a:p>
          <a:p>
            <a:pPr lvl="2"/>
            <a:endParaRPr lang="de-DE" dirty="0"/>
          </a:p>
          <a:p>
            <a:pPr lvl="2"/>
            <a:r>
              <a:rPr lang="de-DE" dirty="0" err="1"/>
              <a:t>Spinwellen</a:t>
            </a:r>
            <a:r>
              <a:rPr lang="de-DE" dirty="0"/>
              <a:t> im </a:t>
            </a:r>
            <a:r>
              <a:rPr lang="de-DE" dirty="0" err="1"/>
              <a:t>THz</a:t>
            </a:r>
            <a:r>
              <a:rPr lang="de-DE" dirty="0"/>
              <a:t>-Bereich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Spin Dynamik im ps-Bereich (FM </a:t>
            </a:r>
            <a:r>
              <a:rPr lang="el-GR" dirty="0"/>
              <a:t>μ</a:t>
            </a:r>
            <a:r>
              <a:rPr lang="de-DE" dirty="0"/>
              <a:t>s-Bereich)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„einfache“ Symmetrie Klassifizierung erlaubt Folgerung der beobachteten Eigenschaften</a:t>
            </a:r>
          </a:p>
          <a:p>
            <a:pPr lvl="3"/>
            <a:r>
              <a:rPr lang="de-DE" dirty="0"/>
              <a:t>Relativistische Effekt nicht nötig aber addierbar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63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5" name="Grafik 4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AE382EB-3ED0-D0A1-3451-6BAF1F2AE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8A4C3-E360-EAE3-9390-E229D22FDB7F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EB98F-6F23-2888-1D70-2A185C7A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80" y="627413"/>
            <a:ext cx="4363059" cy="16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27C7FB-D4E7-5807-9556-0B831DD6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703" y="627413"/>
            <a:ext cx="1939473" cy="229753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B5D0CCE-4225-E931-CCAE-2AD68127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65" y="3482079"/>
            <a:ext cx="2304256" cy="2689121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AC2CA59-DA8F-1DC4-BAE8-30A522A508BE}"/>
              </a:ext>
            </a:extLst>
          </p:cNvPr>
          <p:cNvSpPr/>
          <p:nvPr/>
        </p:nvSpPr>
        <p:spPr>
          <a:xfrm>
            <a:off x="7974265" y="3429000"/>
            <a:ext cx="209967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46A9AA-F274-E3AC-F2E1-AE1806E6B7CB}"/>
              </a:ext>
            </a:extLst>
          </p:cNvPr>
          <p:cNvSpPr txBox="1"/>
          <p:nvPr/>
        </p:nvSpPr>
        <p:spPr>
          <a:xfrm>
            <a:off x="8281095" y="6164285"/>
            <a:ext cx="26132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R.A.Duine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217-219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(2018)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DAEE62-5BA6-EA26-0F3C-C1B58D872DD5}"/>
              </a:ext>
            </a:extLst>
          </p:cNvPr>
          <p:cNvSpPr/>
          <p:nvPr/>
        </p:nvSpPr>
        <p:spPr>
          <a:xfrm>
            <a:off x="6799046" y="2204864"/>
            <a:ext cx="88885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85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Ausblick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64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8517266" y="5517232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2E8F9-7C93-9E4B-2124-5A6A3F97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016732"/>
            <a:ext cx="586821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3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9E350-C774-4969-FE9A-EC2FA9DF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His approach was to consider one flipped spin,</a:t>
            </a:r>
          </a:p>
          <a:p>
            <a:pPr lvl="1"/>
            <a:r>
              <a:rPr lang="en-US" dirty="0"/>
              <a:t> and the difference of the probabilities of the</a:t>
            </a:r>
          </a:p>
          <a:p>
            <a:pPr lvl="1"/>
            <a:r>
              <a:rPr lang="en-US" dirty="0"/>
              <a:t> configurations where the flipped spin changed</a:t>
            </a:r>
          </a:p>
          <a:p>
            <a:pPr lvl="1"/>
            <a:r>
              <a:rPr lang="en-US" dirty="0"/>
              <a:t> sites.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start with considering the state where </a:t>
            </a:r>
          </a:p>
          <a:p>
            <a:pPr lvl="1"/>
            <a:r>
              <a:rPr lang="en-US" dirty="0"/>
              <a:t>one spin is flipped/tilted first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This is sadly not an eigenstate anymore, which we can quickly calculate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39E5DB-79EA-5874-EDB6-ED927607A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26729" y="372432"/>
            <a:ext cx="5568949" cy="4103687"/>
          </a:xfrm>
        </p:spPr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3C65BB7-08B9-7107-F8CB-B364C18CDA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9" y="4479768"/>
            <a:ext cx="3091223" cy="906672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33EA42EC-9F47-382A-76A8-866D4F64D3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09" y="1016171"/>
            <a:ext cx="7510521" cy="473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8E049D-F820-FB9F-64A6-4E86599AE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This is sadly not an eigenstate anymore, which we can quickly calculate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we see, as expected that the total magnetization was reduced by 1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if we can see that a linear combination of states where a different site is flipped for each will be an eigenstate </a:t>
            </a:r>
          </a:p>
          <a:p>
            <a:pPr lvl="1"/>
            <a:r>
              <a:rPr lang="en-US" dirty="0"/>
              <a:t>MAKE THIS MORE CLEAR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Still need to do calculation here to show the exponential weight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Similar to second quantization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8754B5B-A659-3D45-0E55-FEAE47029E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7ED8641-7549-7879-2B5E-B3B795A2554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364910"/>
            <a:ext cx="4160484" cy="94548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3394749"/>
            <a:ext cx="2641115" cy="30370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C21835C-862A-9E59-29AA-E079BF6C63B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4398401"/>
            <a:ext cx="2750476" cy="6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F50D06-C7ED-8595-FA93-2CA6BF0F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With this new state we can show that the total </a:t>
            </a:r>
            <a:r>
              <a:rPr lang="en-US" b="1" dirty="0"/>
              <a:t>magnetization</a:t>
            </a:r>
            <a:r>
              <a:rPr lang="en-US" dirty="0"/>
              <a:t> compared to before reduced itself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Aswell as an increase in energy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From this Bloch was able to determine the Bloch T^3/2 law</a:t>
            </a:r>
          </a:p>
          <a:p>
            <a:pPr lvl="1"/>
            <a:r>
              <a:rPr lang="en-US" dirty="0"/>
              <a:t>	For this we need to understand why temperature </a:t>
            </a:r>
          </a:p>
          <a:p>
            <a:pPr lvl="1"/>
            <a:r>
              <a:rPr lang="en-US" dirty="0"/>
              <a:t>	excites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see that the total magnetization in z is reduced, but the average x and y component are still zero? How can that be?</a:t>
            </a:r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E71F41-7CC5-52BE-6EB2-5FC0A5BA5E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054462E-CEA6-FEB5-794E-FFB13FE09A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2447813"/>
            <a:ext cx="4245598" cy="182311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5484154-A7AF-FE19-A003-5124DC58F2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4517636"/>
            <a:ext cx="1340952" cy="7603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0BFFF4-7027-6100-341D-C674D18668D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17" y="1110048"/>
            <a:ext cx="2750476" cy="6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3,70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y  \delta_{i,j}  \qquad + \text{cyclic permutation}&#10;\end{align*}&#10;&#10;\end{document}"/>
  <p:tag name="IGUANATEXSIZE" val="20"/>
  <p:tag name="IGUANATEXCURSOR" val="20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1,211"/>
  <p:tag name="ORIGINALWIDTH" val="3687,289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\mathcal{H}|m\rangle &amp;= - \sum_{i\neq j} J \cdot \left( \frac{1}{2} \left\{ \hat{S}_i^+ \hat{S}_j^-|m\rangle +\hat{S}_i^- \hat{S}_j^+|m\rangle\right\} + \hat{S}_i^z  \hat{S}_j^z |m\rangle\right)\\&#10;&amp;= -\sum_{i\neq j}  J \cdot \left( \frac{1}{2} \left\{ \delta_{i,m}\hat{S}_i^+ \hat{S}_j^-|m\rangle + \delta_{j,m}\hat{S}_i^- \hat{S}_j^+|m\rangle\right\} + &#10; \hat{S}_i^z  \hat{S}_j^z |m\rangle\right)\\&#10;&amp;= -  J \cdot \left( \frac{1}{2} \left\{ \sum_{ j}\hat{S}_m^+ \hat{S}_j^-|m\rangle + \sum_{i}\hat{S}_i^- \hat{S}_m^+|m\rangle\right\} + &#10;\sum_{i\neq j} \hat{S}_i^z  \hat{S}_j^z |m\rangle\right)\\&#10;&amp;= -  J \cdot \left( \frac{1}{2} \left\{ \sum_{ j}S|j\rangle + \sum_{i}S|i\rangle\right\} + &#10;\sum_{i\neq j} \hat{S}_i^z  \hat{S}_j^z |m\rangle\right)\\&#10;&amp;=\frac{1}{2}\left(E_0 + 2zJS\right)|m\rangle - JS\sum_n|n\rangle&#10;\end{align*}&#10;\end{document}"/>
  <p:tag name="IGUANATEXSIZE" val="20"/>
  <p:tag name="IGUANATEXCURSOR" val="798"/>
  <p:tag name="TRANSPARENCY" val="Wahr"/>
  <p:tag name="LATEXENGINEID" val="0"/>
  <p:tag name="TEMPFOLDER" val="c:\temp\"/>
  <p:tag name="LATEXFORMHEIGHT" val="405,6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2044,994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&amp;=\left(E_0 + 2zJS\right)|m\rangle - JS\sum_n|n\rangle&#10;\end{align*}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353,581"/>
  <p:tag name="OUTPUTTYPE" val="PNG"/>
  <p:tag name="IGUANATEXVERSION" val="161"/>
  <p:tag name="LATEXADDIN" val="\documentclass{article}&#10;\usepackage{amsmath}&#10;\pagestyle{empty}&#10;\begin{document}&#10;&#10;\begin{align*}&#10;|\vec{k}\rangle = \frac{1}{\sqrt{N}} \sum_n \exp^{\text{i}\vec{k}\cdot\vec{r}_n} |n\rangle&#10;\end{align*}&#10;&#10;&#10;\end{document}"/>
  <p:tag name="IGUANATEXSIZE" val="20"/>
  <p:tag name="IGUANATEXCURSOR" val="18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088,489"/>
  <p:tag name="OUTPUTTYPE" val="PNG"/>
  <p:tag name="IGUANATEXVERSION" val="161"/>
  <p:tag name="LATEXADDIN" val="\documentclass{article}&#10;\usepackage{amsmath}&#10;\pagestyle{empty}&#10;\begin{document}&#10;&#10;\begin{align*}&#10;\hat{S}_{\text{tot.}}^z|\vec{k}\rangle &amp;= \frac{1}{\sqrt{N}} \sum_n \exp^{\text{i}\vec{k}\cdot\vec{r}_n}\hat{S}_{\text{tot.}}^z |n\rangle\\&#10;&amp;= \frac{1}{\sqrt{N}} \sum_n \exp^{\text{i}\vec{k}\cdot\vec{r}_n}(NS-1)|n\rangle\\&#10;&amp;= (NS-1) |\vec{k}\rangle&#10;\end{align*}&#10;&#10;&#10;\end{document}"/>
  <p:tag name="IGUANATEXSIZE" val="20"/>
  <p:tag name="IGUANATEXCURSOR" val="3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4,2032"/>
  <p:tag name="ORIGINALWIDTH" val="659,9175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&#10;\end{align*}&#10;&#10;&#10;\end{document}"/>
  <p:tag name="IGUANATEXSIZE" val="20"/>
  <p:tag name="IGUANATEXCURSOR" val="17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353,581"/>
  <p:tag name="OUTPUTTYPE" val="PNG"/>
  <p:tag name="IGUANATEXVERSION" val="161"/>
  <p:tag name="LATEXADDIN" val="\documentclass{article}&#10;\usepackage{amsmath}&#10;\pagestyle{empty}&#10;\begin{document}&#10;&#10;\begin{align*}&#10;|\vec{k}\rangle = \frac{1}{\sqrt{N}} \sum_n \exp^{\text{i}\vec{k}\cdot\vec{r}_n} |n\rangle&#10;\end{align*}&#10;&#10;&#10;\end{document}"/>
  <p:tag name="IGUANATEXSIZE" val="20"/>
  <p:tag name="IGUANATEXCURSOR" val="18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7,24"/>
  <p:tag name="ORIGINALWIDTH" val="3556,805"/>
  <p:tag name="OUTPUTTYPE" val="PNG"/>
  <p:tag name="IGUANATEXVERSION" val="162"/>
  <p:tag name="LATEXADDIN" val="\documentclass{article}&#10;\usepackage{amsmath}&#10;\pagestyle{empty}&#10;\begin{document}&#10;&#10;\begin{align*}&#10;\mathcal{H}|\vec{k}\rangle &amp;= \frac{1}{\sqrt{N}} \sum_n \exp^{\text{i}\vec{k}\cdot\vec{r}_n} \mathcal{H} |n\rangle\\&#10; &amp;= \frac{1}{\sqrt{N}} \sum_n \exp^{\text{i}\vec{k}\cdot\vec{r}_n}\left( \left(E_0 + 2zJS\right)|n\rangle - JS\sum_j|j\rangle \right)\\&#10; &amp;= \frac{1}{\sqrt{N}}\left( \sum_n  \left(E_0 + 2zJS\right)\exp^{\text{i}\vec{k}\cdot\vec{r}_n} |n\rangle -  2JS\sum_{n,j} \exp^{\text{i}\vec{k}\cdot\vec{r}_n} |j\rangle \right)\\&#10; &amp;= \frac{1}{\sqrt{N}}\left( \sum_n  \left(E_0 + 2zJS\right)\exp^{\text{i}\vec{k}\cdot\vec{r}_n} |n\rangle -  2JS\sum_n \exp^{\text{i}\vec{k}\cdot\vec{r}_n} |n\rangle \right)\\&#10; &amp;= \frac{N}{\sqrt{N}}\left(  E_0 + 2zJS - 2JS\right) |\vec{k}\rangle&#10;\end{align*}&#10;&#10;&#10;\end{document}"/>
  <p:tag name="IGUANATEXSIZE" val="20"/>
  <p:tag name="IGUANATEXCURSOR" val="321"/>
  <p:tag name="TRANSPARENCY" val="Wahr"/>
  <p:tag name="COLORHEX" val="000000"/>
  <p:tag name="LATEXENGINEID" val="0"/>
  <p:tag name="TEMPFOLDER" val="c:\temp\"/>
  <p:tag name="LATEXFORMHEIGHT" val="320"/>
  <p:tag name="LATEXFORMWIDTH" val="555,7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4,211"/>
  <p:tag name="ORIGINALWIDTH" val="4350,956"/>
  <p:tag name="OUTPUTTYPE" val="PNG"/>
  <p:tag name="IGUANATEXVERSION" val="162"/>
  <p:tag name="LATEXADDIN" val="\documentclass{article}&#10;\usepackage{amsmath}&#10;\pagestyle{empty}&#10;\begin{document}&#10;&#10;\begin{align*}&#10;\mathcal{H}|\vec{k}\rangle &amp;= \frac{1}{\sqrt{N}} \sum_n \exp^{\text{i}\vec{k}\cdot\vec{r}_n} \mathcal{H} |n\rangle\\&#10; &amp;= \frac{1}{\sqrt{N}} \sum_n \exp^{\text{i}\vec{k}\cdot\vec{r}_n}\left( \left(E_0 + 2JS\right)|n\rangle - JS\sum_j|j\rangle \right)\\&#10; &amp;= \frac{1}{\sqrt{N}}\left( \sum_n  \left(E_0 + 2JS\right)\exp^{\text{i}\vec{k}\cdot\vec{r}_n} |n\rangle -  JS\sum_{n,j} \exp^{\text{i}\vec{k}\cdot\vec{r}_n} |j\rangle \right)\\&#10; &amp;= \frac{1}{\sqrt{N}}\left( \sum_n  \left(E_0 + 2JS\right)\exp^{\text{i}\vec{k}\cdot\vec{r}_n} |n\rangle -  JS\sum_{n,j} \exp^{\text{i}\vec{k}\cdot\vec{r}_n} \exp^{-\text{i}\vec{k}\cdot\vec{r}_j} \exp^{\text{i}\vec{k}\cdot\vec{r}_j} |j\rangle \right)\\&#10; &amp;= \frac{1}{\sqrt{N}}\left( \sum_n  \left(E_0 + 2JS\right)\exp^{\text{i}\vec{k}\cdot\vec{r}_n} |n\rangle - JS\sum_{n,j} \exp^{\text{i}\vec{k}\cdot\vec{r}_n-\text{i}\vec{k}\cdot\vec{r}_j} \exp^{\text{i}\vec{k}\cdot\vec{r}_j} |j\rangle \right)\\&#10;\end{align*}&#10;&#10;&#10;\end{document}"/>
  <p:tag name="IGUANATEXSIZE" val="20"/>
  <p:tag name="IGUANATEXCURSOR" val="889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4133,483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^{\text{i}\vec{k}\cdot\vec{r}_n} |n\rangle -  JS\sum_{n,j} \exp^{\text{i}\vec{k}\cdot\vec{r}_n-\text{i}\vec{k}\cdot\vec{r}_j} \exp^{\text{i}\vec{k}\cdot\vec{r}_j} |j\rangle \right)\\&#10; &amp;= \frac{1}{\sqrt{N}}\left(   \left(E_0 + 2JS\right) |k\rangle -  JS\sum_{\Delta}\sum_{j} \exp^{\text{i}\vec{k}\cdot\vec{r}_\Delta} \exp^{\text{i}\vec{k}\cdot\vec{r}_j} |j\rangle \right)\\&#10; &amp;= \frac{1}{\sqrt{N}}\left(   \left(E_0 + 2JS\right) |k\rangle -  JS\sum_{\Delta} \exp^{\text{i}\vec{k}\cdot\vec{r}_\Delta} |k\rangle \right)\\&#10; &amp;= \frac{1}{\sqrt{N}}\left(   E_0  |k\rangle -  JS\sum_{\Delta} \left(2-\exp^{\text{i}\vec{k}\cdot\vec{r}_\Delta} \right)|k\rangle \right)\\&#10; &amp;= \frac{1}{\sqrt{N}}\left(   E_0  |k\rangle -  JS\sum_{\Delta&gt;0} \left(2-\exp^{\text{i}\vec{k}\cdot\vec{r}_\Delta}-\exp^{-\text{i}\vec{k}\cdot\vec{r}_\Delta} \right)|k\rangle \right)\\&#10; &amp;= \frac{1}{\sqrt{N}}\left(   E_0  |k\rangle -  JS\sum_{\Delta&gt;0} \left(2-2\cdot \cos(\vec{k}\vec{r}_\Delta) \right)|k\rangle \right)\\&#10; &amp;= \frac{1}{\sqrt{N}}\left(   E_0  - 2 JS\sum_{\Delta&gt;0} \left(1-\cos(\vec{k}\vec{r}_\Delta) \right) \right)|k\rangle\\&#10;\end{align*}&#10;&#10;&#10;\end{document}"/>
  <p:tag name="IGUANATEXSIZE" val="20"/>
  <p:tag name="IGUANATEXCURSOR" val="1237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353,581"/>
  <p:tag name="OUTPUTTYPE" val="PNG"/>
  <p:tag name="IGUANATEXVERSION" val="161"/>
  <p:tag name="LATEXADDIN" val="\documentclass{article}&#10;\usepackage{amsmath}&#10;\pagestyle{empty}&#10;\begin{document}&#10;&#10;\begin{align*}&#10;|\vec{k}\rangle = \frac{1}{\sqrt{N}} \sum_n \exp^{\text{i}\vec{k}\cdot\vec{r}_n} |n\rangle&#10;\end{align*}&#10;&#10;&#10;\end{document}"/>
  <p:tag name="IGUANATEXSIZE" val="20"/>
  <p:tag name="IGUANATEXCURSOR" val="18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1186,352"/>
  <p:tag name="OUTPUTTYPE" val="PNG"/>
  <p:tag name="IGUANATEXVERSION" val="161"/>
  <p:tag name="LATEXADDIN" val="\documentclass{article}&#10;\usepackage{amsmath}&#10;\pagestyle{empty}&#10;\begin{document}&#10;&#10;\begin{align*}&#10;\mathcal{H} = - \sum_{i \neq j} J_{i,j} \cdot \hat{S}_i \cdot \hat{S}_j&#10;\end{align*}&#10;&#10;&#10;\end{document}"/>
  <p:tag name="IGUANATEXSIZE" val="20"/>
  <p:tag name="IGUANATEXCURSOR" val="12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1"/>
  <p:tag name="LATEXADDIN" val="\documentclass{article}&#10;\usepackage{amsmath}&#10;\pagestyle{empty}&#10;\begin{document}&#10;&#10;\begin{align*}&#10;|0\rangle = |S,S,S,\ldots,S\rangle&#10;\end{align*}&#10;&#10;&#10;\end{document}"/>
  <p:tag name="IGUANATEXSIZE" val="16"/>
  <p:tag name="IGUANATEXCURSOR" val="13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1,4099"/>
  <p:tag name="ORIGINALWIDTH" val="3650,544"/>
  <p:tag name="OUTPUTTYPE" val="PNG"/>
  <p:tag name="IGUANATEXVERSION" val="161"/>
  <p:tag name="LATEXADDIN" val="\documentclass{article}&#10;\usepackage{amsmath}&#10;\pagestyle{empty}&#10;\begin{document}&#10;&#10;\begin{align*}&#10;\mathcal{H} = - \sum_{i\neq j} J_{i,j} \cdot \hat{S}_i \cdot \hat{S}_j &#10;&amp;= - \sum_{i\neq j} J_{i,j} \cdot \left( \hat{S}_i^x  \hat{S}_j^x + \hat{S}_i^y  \hat{S}_j^y + \hat{S}_i^z \hat{S}_j^z \right)\\&#10;&amp;= - \sum_{i\neq j} J_{i,j} \cdot \left( \frac{1}{2} \left\{ \hat{S}_i^+ \hat{S}_j^- +\hat{S}_i^- \hat{S}_j^+\right\} + \hat{S}_i^z  \hat{S}_j^z \right)&#10;\end{align*}&#10;&#10;&#10;\end{document}"/>
  <p:tag name="IGUANATEXSIZE" val="20"/>
  <p:tag name="IGUANATEXCURSOR" val="324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8,9313"/>
  <p:tag name="ORIGINALWIDTH" val="2772,404"/>
  <p:tag name="OUTPUTTYPE" val="PNG"/>
  <p:tag name="IGUANATEXVERSION" val="161"/>
  <p:tag name="LATEXADDIN" val="\documentclass{article}&#10;\usepackage{amsmath}&#10;\pagestyle{empty}&#10;\begin{document}&#10;&#10;\begin{align*}&#10;\mathcal{H}|0\rangle &amp;= - \sum_{i\neq j} J \cdot \left( \frac{1}{2} \left\{ \hat{S}_i^+ \hat{S}_j^- +\hat{S}_i^- \hat{S}_j^+\right\} + \hat{S}_i^z  \hat{S}_j^z \right)|0\rangle\\&#10;&amp;=0 -z J N \cdot S^2|0\rangle = E_0 |0\rangle&#10;\end{align*}&#10;&#10;&#10;\end{document}"/>
  <p:tag name="IGUANATEXSIZE" val="20"/>
  <p:tag name="IGUANATEXCURSOR" val="278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5,943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S_m^-|0\rangle \\&#10;&amp;= |S,S,\ldots,\underbrace{S-1}_{m},\ldots,S\rangle&#10;\end{align*}&#10;&#10;\end{document}"/>
  <p:tag name="IGUANATEXSIZE" val="16"/>
  <p:tag name="IGUANATEXCURSOR" val="1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3936</Words>
  <Application>Microsoft Office PowerPoint</Application>
  <PresentationFormat>Breitbild</PresentationFormat>
  <Paragraphs>1513</Paragraphs>
  <Slides>64</Slides>
  <Notes>23</Notes>
  <HiddenSlides>14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64</vt:i4>
      </vt:variant>
    </vt:vector>
  </HeadingPairs>
  <TitlesOfParts>
    <vt:vector size="69" baseType="lpstr">
      <vt:lpstr>Amiri</vt:lpstr>
      <vt:lpstr>Arial</vt:lpstr>
      <vt:lpstr>Calibri</vt:lpstr>
      <vt:lpstr>Cambria Math</vt:lpstr>
      <vt:lpstr>PPT_UniKN</vt:lpstr>
      <vt:lpstr>PowerPoint-Präsentation</vt:lpstr>
      <vt:lpstr>Motivation/History</vt:lpstr>
      <vt:lpstr>Motivation/History</vt:lpstr>
      <vt:lpstr>Spin-operators</vt:lpstr>
      <vt:lpstr>Heisenberg Hamiltonian</vt:lpstr>
      <vt:lpstr>Heisenberg Hamiltonian</vt:lpstr>
      <vt:lpstr>Heisenberg Hamiltonian</vt:lpstr>
      <vt:lpstr>Heisenberg Hamiltonian</vt:lpstr>
      <vt:lpstr>Heisenberg Hamiltonian</vt:lpstr>
      <vt:lpstr>Heisenberg Hamiltonian</vt:lpstr>
      <vt:lpstr>Heisenberg Hamiltonian</vt:lpstr>
      <vt:lpstr>Heisenberg Hamiltonian</vt:lpstr>
      <vt:lpstr>Heisenberg Hamiltonian</vt:lpstr>
      <vt:lpstr>Magnons</vt:lpstr>
      <vt:lpstr>Motivation Holstein-Primakoff</vt:lpstr>
      <vt:lpstr>Holstein-Primakoff</vt:lpstr>
      <vt:lpstr>Holstein-Primakoff</vt:lpstr>
      <vt:lpstr>Visualising a Magnon</vt:lpstr>
      <vt:lpstr>Outlook</vt:lpstr>
      <vt:lpstr>Outlook</vt:lpstr>
      <vt:lpstr>Weiss-Model eines Ferromagneten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Weitere Arten von magnetischer Ordnung</vt:lpstr>
      <vt:lpstr>NEWSFLASH</vt:lpstr>
      <vt:lpstr>Woher kommt die Aufruhr?</vt:lpstr>
      <vt:lpstr>Woher kommt die Aufruhr?</vt:lpstr>
      <vt:lpstr>Woher kommt die Aufruhr?</vt:lpstr>
      <vt:lpstr>Woher kommt die Aufruhr?</vt:lpstr>
      <vt:lpstr>Woher kommt die Aufruhr?</vt:lpstr>
      <vt:lpstr>Symmetrien</vt:lpstr>
      <vt:lpstr>Symmetrien</vt:lpstr>
      <vt:lpstr>Symmetrien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Symmetrie Beschreibung der Phasen</vt:lpstr>
      <vt:lpstr>Symmetrie Beschreibung der Phasen</vt:lpstr>
      <vt:lpstr>Symmetrie Beschreibung der Phasen</vt:lpstr>
      <vt:lpstr>Eigenschaften der Phasen </vt:lpstr>
      <vt:lpstr>Altermagnetismus</vt:lpstr>
      <vt:lpstr>Altermagnetismus</vt:lpstr>
      <vt:lpstr>Altermagnetismus</vt:lpstr>
      <vt:lpstr>Symmetrie Beschreibung der Phasen</vt:lpstr>
      <vt:lpstr>Altermagnetismus</vt:lpstr>
      <vt:lpstr>Altermagnetismus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106</cp:revision>
  <cp:lastPrinted>2024-12-03T20:13:17Z</cp:lastPrinted>
  <dcterms:created xsi:type="dcterms:W3CDTF">2022-11-02T07:03:49Z</dcterms:created>
  <dcterms:modified xsi:type="dcterms:W3CDTF">2024-12-05T22:45:49Z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